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</p:sldMasterIdLst>
  <p:notesMasterIdLst>
    <p:notesMasterId r:id="rId33"/>
  </p:notesMasterIdLst>
  <p:sldIdLst>
    <p:sldId id="256" r:id="rId2"/>
    <p:sldId id="274" r:id="rId3"/>
    <p:sldId id="278" r:id="rId4"/>
    <p:sldId id="305" r:id="rId5"/>
    <p:sldId id="303" r:id="rId6"/>
    <p:sldId id="308" r:id="rId7"/>
    <p:sldId id="306" r:id="rId8"/>
    <p:sldId id="325" r:id="rId9"/>
    <p:sldId id="307" r:id="rId10"/>
    <p:sldId id="285" r:id="rId11"/>
    <p:sldId id="323" r:id="rId12"/>
    <p:sldId id="312" r:id="rId13"/>
    <p:sldId id="313" r:id="rId14"/>
    <p:sldId id="310" r:id="rId15"/>
    <p:sldId id="309" r:id="rId16"/>
    <p:sldId id="304" r:id="rId17"/>
    <p:sldId id="311" r:id="rId18"/>
    <p:sldId id="315" r:id="rId19"/>
    <p:sldId id="314" r:id="rId20"/>
    <p:sldId id="316" r:id="rId21"/>
    <p:sldId id="317" r:id="rId22"/>
    <p:sldId id="318" r:id="rId23"/>
    <p:sldId id="322" r:id="rId24"/>
    <p:sldId id="319" r:id="rId25"/>
    <p:sldId id="321" r:id="rId26"/>
    <p:sldId id="326" r:id="rId27"/>
    <p:sldId id="324" r:id="rId28"/>
    <p:sldId id="327" r:id="rId29"/>
    <p:sldId id="328" r:id="rId30"/>
    <p:sldId id="329" r:id="rId31"/>
    <p:sldId id="330" r:id="rId32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67" autoAdjust="0"/>
    <p:restoredTop sz="78849" autoAdjust="0"/>
  </p:normalViewPr>
  <p:slideViewPr>
    <p:cSldViewPr>
      <p:cViewPr varScale="1">
        <p:scale>
          <a:sx n="68" d="100"/>
          <a:sy n="68" d="100"/>
        </p:scale>
        <p:origin x="-135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1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71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1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E58524E-C036-4D84-8B0D-D9A71C24393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CC6683-6F1E-4184-8B9B-8565EDA9006D}" type="slidenum">
              <a:rPr lang="fr-FR" smtClean="0"/>
              <a:pPr/>
              <a:t>1</a:t>
            </a:fld>
            <a:endParaRPr lang="fr-FR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fr-FR" dirty="0" smtClean="0"/>
              <a:t>A revoir :</a:t>
            </a:r>
          </a:p>
          <a:p>
            <a:pPr eaLnBrk="1" hangingPunct="1">
              <a:buFont typeface="Arial" charset="0"/>
              <a:buChar char="•"/>
            </a:pPr>
            <a:r>
              <a:rPr lang="fr-FR" dirty="0" smtClean="0"/>
              <a:t> le </a:t>
            </a:r>
            <a:r>
              <a:rPr lang="fr-FR" dirty="0" err="1" smtClean="0"/>
              <a:t>slide</a:t>
            </a:r>
            <a:r>
              <a:rPr lang="fr-FR" dirty="0" smtClean="0"/>
              <a:t> "</a:t>
            </a:r>
            <a:r>
              <a:rPr lang="fr-FR" dirty="0" err="1" smtClean="0"/>
              <a:t>reload</a:t>
            </a:r>
            <a:r>
              <a:rPr lang="fr-FR" dirty="0" smtClean="0"/>
              <a:t>"</a:t>
            </a:r>
          </a:p>
          <a:p>
            <a:pPr eaLnBrk="1" hangingPunct="1">
              <a:buFont typeface="Arial" charset="0"/>
              <a:buChar char="•"/>
            </a:pPr>
            <a:r>
              <a:rPr lang="fr-FR" dirty="0" smtClean="0"/>
              <a:t> ne pas montrer</a:t>
            </a:r>
            <a:r>
              <a:rPr lang="fr-FR" baseline="0" dirty="0" smtClean="0"/>
              <a:t> la réutilisation des </a:t>
            </a:r>
            <a:r>
              <a:rPr lang="fr-FR" baseline="0" smtClean="0"/>
              <a:t>petits entiers</a:t>
            </a:r>
            <a:endParaRPr lang="fr-FR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 la différence de C++, qui distingue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variables</a:t>
            </a:r>
            <a:r>
              <a:rPr lang="fr-FR" baseline="0" dirty="0" smtClean="0"/>
              <a:t> ordinaires, références, pointeurs.</a:t>
            </a:r>
          </a:p>
          <a:p>
            <a:pPr>
              <a:buFont typeface="Arial" pitchFamily="34" charset="0"/>
              <a:buChar char="•"/>
            </a:pPr>
            <a:r>
              <a:rPr lang="fr-FR" baseline="0" dirty="0" smtClean="0"/>
              <a:t>passage d'arguments par valeur, référence, pointeur.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 la différence de C++, qui distingue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variables</a:t>
            </a:r>
            <a:r>
              <a:rPr lang="fr-FR" baseline="0" dirty="0" smtClean="0"/>
              <a:t> ordinaires, références, pointeurs.</a:t>
            </a:r>
          </a:p>
          <a:p>
            <a:pPr>
              <a:buFont typeface="Arial" pitchFamily="34" charset="0"/>
              <a:buChar char="•"/>
            </a:pPr>
            <a:r>
              <a:rPr lang="fr-FR" baseline="0" dirty="0" smtClean="0"/>
              <a:t>passage d'arguments par valeur, référence, pointeur.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baseline="0" dirty="0" smtClean="0"/>
              <a:t>Lorsqu'on importe plusieurs fois le même module, seule la première à de l'effet.</a:t>
            </a:r>
          </a:p>
          <a:p>
            <a:r>
              <a:rPr lang="fr-FR" baseline="0" dirty="0" smtClean="0"/>
              <a:t>D'où l'intérêt de pouvoir forcer un "</a:t>
            </a:r>
            <a:r>
              <a:rPr lang="fr-FR" baseline="0" dirty="0" err="1" smtClean="0"/>
              <a:t>reload</a:t>
            </a:r>
            <a:r>
              <a:rPr lang="fr-FR" baseline="0" dirty="0" smtClean="0"/>
              <a:t>", si on a modifié le fichier entre temps.</a:t>
            </a:r>
          </a:p>
          <a:p>
            <a:endParaRPr lang="fr-FR" baseline="0" dirty="0" smtClean="0"/>
          </a:p>
          <a:p>
            <a:r>
              <a:rPr lang="fr-FR" baseline="0" dirty="0" smtClean="0"/>
              <a:t>MAIS :</a:t>
            </a:r>
          </a:p>
          <a:p>
            <a:pPr>
              <a:buFont typeface="Arial" charset="0"/>
              <a:buChar char="•"/>
            </a:pPr>
            <a:r>
              <a:rPr lang="fr-FR" baseline="0" dirty="0" smtClean="0"/>
              <a:t>on ne peut pas </a:t>
            </a:r>
            <a:r>
              <a:rPr lang="fr-FR" baseline="0" dirty="0" err="1" smtClean="0"/>
              <a:t>reloader</a:t>
            </a:r>
            <a:r>
              <a:rPr lang="fr-FR" baseline="0" dirty="0" smtClean="0"/>
              <a:t> tant qu'on a pas importé une fois.</a:t>
            </a:r>
          </a:p>
          <a:p>
            <a:pPr>
              <a:buFont typeface="Arial" charset="0"/>
              <a:buChar char="•"/>
            </a:pPr>
            <a:r>
              <a:rPr lang="fr-FR" baseline="0" dirty="0" err="1" smtClean="0"/>
              <a:t>reload</a:t>
            </a:r>
            <a:r>
              <a:rPr lang="fr-FR" baseline="0" dirty="0" smtClean="0"/>
              <a:t> n'est pas transitif…</a:t>
            </a:r>
          </a:p>
          <a:p>
            <a:pPr>
              <a:buFont typeface="Arial" charset="0"/>
              <a:buChar char="•"/>
            </a:pPr>
            <a:r>
              <a:rPr lang="fr-FR" baseline="0" dirty="0" err="1" smtClean="0"/>
              <a:t>reload</a:t>
            </a:r>
            <a:r>
              <a:rPr lang="fr-FR" baseline="0" dirty="0" smtClean="0"/>
              <a:t> travaille dans l'espace de noms déjà créé.</a:t>
            </a:r>
          </a:p>
          <a:p>
            <a:endParaRPr lang="fr-FR" baseline="0" dirty="0" smtClean="0"/>
          </a:p>
          <a:p>
            <a:r>
              <a:rPr lang="fr-FR" baseline="0" dirty="0" smtClean="0"/>
              <a:t>Morale, sur un gros programme plein de modules : renoncer au </a:t>
            </a:r>
            <a:r>
              <a:rPr lang="fr-FR" baseline="0" dirty="0" err="1" smtClean="0"/>
              <a:t>from</a:t>
            </a:r>
            <a:r>
              <a:rPr lang="fr-FR" baseline="0" dirty="0" smtClean="0"/>
              <a:t>, renoncer à l'interpréteur, renoncer à </a:t>
            </a:r>
            <a:r>
              <a:rPr lang="fr-FR" baseline="0" dirty="0" err="1" smtClean="0"/>
              <a:t>reload</a:t>
            </a:r>
            <a:r>
              <a:rPr lang="fr-FR" baseline="0" dirty="0" smtClean="0"/>
              <a:t>.</a:t>
            </a:r>
          </a:p>
          <a:p>
            <a:endParaRPr lang="fr-FR" baseline="0" dirty="0" smtClean="0"/>
          </a:p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baseline="0" dirty="0" smtClean="0"/>
              <a:t>Morale : l'utilisation directe de l'interpréteur, pour </a:t>
            </a:r>
            <a:r>
              <a:rPr lang="fr-FR" baseline="0" dirty="0" err="1" smtClean="0"/>
              <a:t>débugguer</a:t>
            </a:r>
            <a:r>
              <a:rPr lang="fr-FR" baseline="0" dirty="0" smtClean="0"/>
              <a:t>, ne fonctionne que sur les petits programmes ; pour des gros programmes, avec modules, mieux vaut revenir à un modèle de développement ou pour tester on relance à chaque fois le programme </a:t>
            </a:r>
            <a:r>
              <a:rPr lang="fr-FR" baseline="0" dirty="0" err="1" smtClean="0"/>
              <a:t>from</a:t>
            </a:r>
            <a:r>
              <a:rPr lang="fr-FR" baseline="0" dirty="0" smtClean="0"/>
              <a:t> scratch ; </a:t>
            </a:r>
            <a:r>
              <a:rPr lang="fr-FR" baseline="0" dirty="0" err="1" smtClean="0"/>
              <a:t>reload</a:t>
            </a:r>
            <a:r>
              <a:rPr lang="fr-FR" baseline="0" dirty="0" smtClean="0"/>
              <a:t> est trop dangereux.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 la différence de C++, qui distingue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variables</a:t>
            </a:r>
            <a:r>
              <a:rPr lang="fr-FR" baseline="0" dirty="0" smtClean="0"/>
              <a:t> ordinaires, références, pointeurs.</a:t>
            </a:r>
          </a:p>
          <a:p>
            <a:pPr>
              <a:buFont typeface="Arial" pitchFamily="34" charset="0"/>
              <a:buChar char="•"/>
            </a:pPr>
            <a:r>
              <a:rPr lang="fr-FR" baseline="0" dirty="0" smtClean="0"/>
              <a:t>passage d'arguments par valeur, référence, pointeur.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dirty="0" smtClean="0"/>
              <a:t>.</a:t>
            </a:r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2</a:t>
            </a:fld>
            <a:endParaRPr lang="fr-F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fr-FR" baseline="0" dirty="0" smtClean="0"/>
              <a:t>Les noms de packages, donc de répertoires, doivent respecter les règles de nommage des identificateurs python, donc pas d'espace ou de caractères exotiques, ou de syntaxe spécifique à tel ou tel système d'exploitation. Si on veut importer un fichier dont le chemin contient un espace, il faut que le répertoire correspondant soit intégré à </a:t>
            </a:r>
            <a:r>
              <a:rPr lang="fr-FR" baseline="0" dirty="0" err="1" smtClean="0"/>
              <a:t>sys.path</a:t>
            </a:r>
            <a:r>
              <a:rPr lang="fr-FR" baseline="0" dirty="0" smtClean="0"/>
              <a:t>.</a:t>
            </a:r>
            <a:endParaRPr lang="fr-FR" dirty="0" smtClean="0"/>
          </a:p>
          <a:p>
            <a:pPr>
              <a:buFont typeface="Arial" pitchFamily="34" charset="0"/>
              <a:buChar char="•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La règle de l'</a:t>
            </a:r>
            <a:r>
              <a:rPr lang="fr-FR" dirty="0" err="1" smtClean="0"/>
              <a:t>__init__</a:t>
            </a:r>
            <a:r>
              <a:rPr lang="fr-FR" dirty="0" smtClean="0"/>
              <a:t>.</a:t>
            </a:r>
            <a:r>
              <a:rPr lang="fr-FR" dirty="0" err="1" smtClean="0"/>
              <a:t>py</a:t>
            </a:r>
            <a:r>
              <a:rPr lang="fr-FR" baseline="0" dirty="0" smtClean="0"/>
              <a:t> ne s'applique pas aux répertoires de base figurant dans </a:t>
            </a:r>
            <a:r>
              <a:rPr lang="fr-FR" baseline="0" dirty="0" err="1" smtClean="0"/>
              <a:t>sys.path</a:t>
            </a:r>
            <a:r>
              <a:rPr lang="fr-FR" baseline="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fr-FR" baseline="0" dirty="0" smtClean="0"/>
              <a:t>ATTENTION au </a:t>
            </a:r>
            <a:r>
              <a:rPr lang="fr-FR" baseline="0" dirty="0" err="1" smtClean="0"/>
              <a:t>from</a:t>
            </a:r>
            <a:r>
              <a:rPr lang="fr-FR" baseline="0" dirty="0" smtClean="0"/>
              <a:t>…*</a:t>
            </a:r>
          </a:p>
          <a:p>
            <a:pPr>
              <a:buFont typeface="Arial" pitchFamily="34" charset="0"/>
              <a:buChar char="•"/>
            </a:pPr>
            <a:r>
              <a:rPr lang="fr-FR" baseline="0" dirty="0" smtClean="0"/>
              <a:t>A Regarder : qu'est-ce qui se passe avec import &lt;package&gt; ??</a:t>
            </a:r>
          </a:p>
          <a:p>
            <a:pPr>
              <a:buFont typeface="Arial" pitchFamily="34" charset="0"/>
              <a:buChar char="•"/>
            </a:pPr>
            <a:endParaRPr lang="fr-FR" dirty="0" smtClean="0"/>
          </a:p>
          <a:p>
            <a:pPr>
              <a:buFont typeface="Arial" pitchFamily="34" charset="0"/>
              <a:buChar char="•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La règle de l'</a:t>
            </a:r>
            <a:r>
              <a:rPr lang="fr-FR" dirty="0" err="1" smtClean="0"/>
              <a:t>__init__</a:t>
            </a:r>
            <a:r>
              <a:rPr lang="fr-FR" dirty="0" smtClean="0"/>
              <a:t>.</a:t>
            </a:r>
            <a:r>
              <a:rPr lang="fr-FR" dirty="0" err="1" smtClean="0"/>
              <a:t>py</a:t>
            </a:r>
            <a:r>
              <a:rPr lang="fr-FR" baseline="0" dirty="0" smtClean="0"/>
              <a:t> ne s'applique pas aux répertoires de base figurant dans </a:t>
            </a:r>
            <a:r>
              <a:rPr lang="fr-FR" baseline="0" dirty="0" err="1" smtClean="0"/>
              <a:t>sys.path</a:t>
            </a:r>
            <a:r>
              <a:rPr lang="fr-FR" baseline="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fr-FR" baseline="0" dirty="0" smtClean="0"/>
              <a:t>ATTENTION au </a:t>
            </a:r>
            <a:r>
              <a:rPr lang="fr-FR" baseline="0" dirty="0" err="1" smtClean="0"/>
              <a:t>from</a:t>
            </a:r>
            <a:r>
              <a:rPr lang="fr-FR" baseline="0" dirty="0" smtClean="0"/>
              <a:t>…*</a:t>
            </a:r>
          </a:p>
          <a:p>
            <a:pPr>
              <a:buFont typeface="Arial" pitchFamily="34" charset="0"/>
              <a:buChar char="•"/>
            </a:pPr>
            <a:r>
              <a:rPr lang="fr-FR" baseline="0" dirty="0" smtClean="0"/>
              <a:t>A Regarder : qu'est-ce qui se passe avec import &lt;package&gt; ??</a:t>
            </a:r>
          </a:p>
          <a:p>
            <a:pPr>
              <a:buFont typeface="Arial" pitchFamily="34" charset="0"/>
              <a:buChar char="•"/>
            </a:pPr>
            <a:endParaRPr lang="fr-FR" dirty="0" smtClean="0"/>
          </a:p>
          <a:p>
            <a:pPr>
              <a:buFont typeface="Arial" pitchFamily="34" charset="0"/>
              <a:buChar char="•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22</a:t>
            </a:fld>
            <a:endParaRPr lang="fr-F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pas de "</a:t>
            </a:r>
            <a:r>
              <a:rPr lang="fr-FR" dirty="0" err="1" smtClean="0"/>
              <a:t>from</a:t>
            </a:r>
            <a:r>
              <a:rPr lang="fr-FR" dirty="0" smtClean="0"/>
              <a:t> *"</a:t>
            </a:r>
            <a:r>
              <a:rPr lang="fr-FR" baseline="0" dirty="0" smtClean="0"/>
              <a:t> au niveau des packages</a:t>
            </a:r>
          </a:p>
          <a:p>
            <a:pPr>
              <a:buFont typeface="Arial" pitchFamily="34" charset="0"/>
              <a:buChar char="•"/>
            </a:pPr>
            <a:r>
              <a:rPr lang="fr-FR" baseline="0" dirty="0" smtClean="0"/>
              <a:t>le </a:t>
            </a:r>
            <a:r>
              <a:rPr lang="fr-FR" baseline="0" dirty="0" err="1" smtClean="0"/>
              <a:t>__all__</a:t>
            </a:r>
            <a:r>
              <a:rPr lang="fr-FR" baseline="0" dirty="0" smtClean="0"/>
              <a:t> se comporte toujours de </a:t>
            </a:r>
            <a:r>
              <a:rPr lang="fr-FR" baseline="0" dirty="0" err="1" smtClean="0"/>
              <a:t>facon</a:t>
            </a:r>
            <a:r>
              <a:rPr lang="fr-FR" baseline="0" dirty="0" smtClean="0"/>
              <a:t> relative</a:t>
            </a:r>
            <a:endParaRPr lang="fr-FR" dirty="0" smtClean="0"/>
          </a:p>
          <a:p>
            <a:pPr>
              <a:buFont typeface="Arial" pitchFamily="34" charset="0"/>
              <a:buChar char="•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fr-FR" baseline="0" dirty="0" smtClean="0"/>
              <a:t>Les noms de packages, donc de répertoires, doivent respecter les règles de nommage des identificateurs python, donc pas d'espace ou de caractères exotiques, ou de syntaxe spécifique à tel ou tel système d'exploitation. Si on veut importer un fichier dont le chemin contient un espace, il faut que le répertoire correspondant soit intégré à </a:t>
            </a:r>
            <a:r>
              <a:rPr lang="fr-FR" baseline="0" dirty="0" err="1" smtClean="0"/>
              <a:t>sys.path</a:t>
            </a:r>
            <a:r>
              <a:rPr lang="fr-FR" baseline="0" dirty="0" smtClean="0"/>
              <a:t>.</a:t>
            </a:r>
            <a:endParaRPr lang="fr-FR" dirty="0" smtClean="0"/>
          </a:p>
          <a:p>
            <a:pPr>
              <a:buFont typeface="Arial" pitchFamily="34" charset="0"/>
              <a:buChar char="•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La règle de l'</a:t>
            </a:r>
            <a:r>
              <a:rPr lang="fr-FR" dirty="0" err="1" smtClean="0"/>
              <a:t>__init__</a:t>
            </a:r>
            <a:r>
              <a:rPr lang="fr-FR" dirty="0" smtClean="0"/>
              <a:t>.</a:t>
            </a:r>
            <a:r>
              <a:rPr lang="fr-FR" dirty="0" err="1" smtClean="0"/>
              <a:t>py</a:t>
            </a:r>
            <a:r>
              <a:rPr lang="fr-FR" baseline="0" dirty="0" smtClean="0"/>
              <a:t> ne s'applique pas aux répertoires de base figurant dans </a:t>
            </a:r>
            <a:r>
              <a:rPr lang="fr-FR" baseline="0" dirty="0" err="1" smtClean="0"/>
              <a:t>sys.path</a:t>
            </a:r>
            <a:r>
              <a:rPr lang="fr-FR" baseline="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fr-FR" baseline="0" dirty="0" smtClean="0"/>
              <a:t>ATTENTION au </a:t>
            </a:r>
            <a:r>
              <a:rPr lang="fr-FR" baseline="0" dirty="0" err="1" smtClean="0"/>
              <a:t>from</a:t>
            </a:r>
            <a:r>
              <a:rPr lang="fr-FR" baseline="0" dirty="0" smtClean="0"/>
              <a:t>…*</a:t>
            </a:r>
          </a:p>
          <a:p>
            <a:pPr>
              <a:buFont typeface="Arial" pitchFamily="34" charset="0"/>
              <a:buChar char="•"/>
            </a:pPr>
            <a:r>
              <a:rPr lang="fr-FR" baseline="0" dirty="0" smtClean="0"/>
              <a:t>A Regarder : qu'est-ce qui se passe avec import &lt;package&gt; ??</a:t>
            </a:r>
          </a:p>
          <a:p>
            <a:pPr>
              <a:buFont typeface="Arial" pitchFamily="34" charset="0"/>
              <a:buChar char="•"/>
            </a:pPr>
            <a:r>
              <a:rPr lang="fr-FR" baseline="0" dirty="0" smtClean="0"/>
              <a:t>Module '</a:t>
            </a:r>
            <a:r>
              <a:rPr lang="fr-FR" baseline="0" dirty="0" err="1" smtClean="0"/>
              <a:t>__main__</a:t>
            </a:r>
            <a:r>
              <a:rPr lang="fr-FR" baseline="0" dirty="0" smtClean="0"/>
              <a:t>'</a:t>
            </a:r>
          </a:p>
          <a:p>
            <a:pPr>
              <a:buFont typeface="Arial" pitchFamily="34" charset="0"/>
              <a:buChar char="•"/>
            </a:pPr>
            <a:endParaRPr lang="fr-FR" dirty="0" smtClean="0"/>
          </a:p>
          <a:p>
            <a:pPr>
              <a:buFont typeface="Arial" pitchFamily="34" charset="0"/>
              <a:buChar char="•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La règle de l'</a:t>
            </a:r>
            <a:r>
              <a:rPr lang="fr-FR" dirty="0" err="1" smtClean="0"/>
              <a:t>__init__</a:t>
            </a:r>
            <a:r>
              <a:rPr lang="fr-FR" dirty="0" smtClean="0"/>
              <a:t>.</a:t>
            </a:r>
            <a:r>
              <a:rPr lang="fr-FR" dirty="0" err="1" smtClean="0"/>
              <a:t>py</a:t>
            </a:r>
            <a:r>
              <a:rPr lang="fr-FR" baseline="0" dirty="0" smtClean="0"/>
              <a:t> ne s'applique pas aux répertoires de base figurant dans </a:t>
            </a:r>
            <a:r>
              <a:rPr lang="fr-FR" baseline="0" dirty="0" err="1" smtClean="0"/>
              <a:t>sys.path</a:t>
            </a:r>
            <a:r>
              <a:rPr lang="fr-FR" baseline="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fr-FR" baseline="0" dirty="0" smtClean="0"/>
              <a:t>ATTENTION au </a:t>
            </a:r>
            <a:r>
              <a:rPr lang="fr-FR" baseline="0" dirty="0" err="1" smtClean="0"/>
              <a:t>from</a:t>
            </a:r>
            <a:r>
              <a:rPr lang="fr-FR" baseline="0" dirty="0" smtClean="0"/>
              <a:t>…*</a:t>
            </a:r>
          </a:p>
          <a:p>
            <a:pPr>
              <a:buFont typeface="Arial" pitchFamily="34" charset="0"/>
              <a:buChar char="•"/>
            </a:pPr>
            <a:r>
              <a:rPr lang="fr-FR" baseline="0" dirty="0" smtClean="0"/>
              <a:t>A Regarder : qu'est-ce qui se passe avec import &lt;package&gt; ??</a:t>
            </a:r>
          </a:p>
          <a:p>
            <a:pPr>
              <a:buFont typeface="Arial" pitchFamily="34" charset="0"/>
              <a:buChar char="•"/>
            </a:pPr>
            <a:r>
              <a:rPr lang="fr-FR" baseline="0" dirty="0" smtClean="0"/>
              <a:t>Module '</a:t>
            </a:r>
            <a:r>
              <a:rPr lang="fr-FR" baseline="0" dirty="0" err="1" smtClean="0"/>
              <a:t>__main__</a:t>
            </a:r>
            <a:r>
              <a:rPr lang="fr-FR" baseline="0" dirty="0" smtClean="0"/>
              <a:t>'</a:t>
            </a:r>
          </a:p>
          <a:p>
            <a:pPr>
              <a:buFont typeface="Arial" pitchFamily="34" charset="0"/>
              <a:buChar char="•"/>
            </a:pPr>
            <a:endParaRPr lang="fr-FR" dirty="0" smtClean="0"/>
          </a:p>
          <a:p>
            <a:pPr>
              <a:buFont typeface="Arial" pitchFamily="34" charset="0"/>
              <a:buChar char="•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26</a:t>
            </a:fld>
            <a:endParaRPr lang="fr-F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La règle de l'</a:t>
            </a:r>
            <a:r>
              <a:rPr lang="fr-FR" dirty="0" err="1" smtClean="0"/>
              <a:t>__init__</a:t>
            </a:r>
            <a:r>
              <a:rPr lang="fr-FR" dirty="0" smtClean="0"/>
              <a:t>.</a:t>
            </a:r>
            <a:r>
              <a:rPr lang="fr-FR" dirty="0" err="1" smtClean="0"/>
              <a:t>py</a:t>
            </a:r>
            <a:r>
              <a:rPr lang="fr-FR" baseline="0" dirty="0" smtClean="0"/>
              <a:t> ne s'applique pas aux répertoires de base figurant dans </a:t>
            </a:r>
            <a:r>
              <a:rPr lang="fr-FR" baseline="0" dirty="0" err="1" smtClean="0"/>
              <a:t>sys.path</a:t>
            </a:r>
            <a:r>
              <a:rPr lang="fr-FR" baseline="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fr-FR" baseline="0" dirty="0" smtClean="0"/>
              <a:t>ATTENTION au </a:t>
            </a:r>
            <a:r>
              <a:rPr lang="fr-FR" baseline="0" dirty="0" err="1" smtClean="0"/>
              <a:t>from</a:t>
            </a:r>
            <a:r>
              <a:rPr lang="fr-FR" baseline="0" dirty="0" smtClean="0"/>
              <a:t>…*</a:t>
            </a:r>
          </a:p>
          <a:p>
            <a:pPr>
              <a:buFont typeface="Arial" pitchFamily="34" charset="0"/>
              <a:buChar char="•"/>
            </a:pPr>
            <a:r>
              <a:rPr lang="fr-FR" baseline="0" dirty="0" smtClean="0"/>
              <a:t>A Regarder : qu'est-ce qui se passe avec import &lt;package&gt; ??</a:t>
            </a:r>
          </a:p>
          <a:p>
            <a:pPr>
              <a:buFont typeface="Arial" pitchFamily="34" charset="0"/>
              <a:buChar char="•"/>
            </a:pPr>
            <a:endParaRPr lang="fr-FR" dirty="0" smtClean="0"/>
          </a:p>
          <a:p>
            <a:pPr>
              <a:buFont typeface="Arial" pitchFamily="34" charset="0"/>
              <a:buChar char="•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27</a:t>
            </a:fld>
            <a:endParaRPr lang="fr-F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pour anticiper le nouveau comportement dans python 2.7 :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__future__</a:t>
            </a:r>
            <a:r>
              <a:rPr lang="fr-FR" baseline="0" dirty="0" smtClean="0"/>
              <a:t> import </a:t>
            </a:r>
            <a:r>
              <a:rPr lang="fr-FR" baseline="0" dirty="0" err="1" smtClean="0"/>
              <a:t>absolute_import</a:t>
            </a:r>
            <a:endParaRPr lang="fr-FR" dirty="0" smtClean="0"/>
          </a:p>
          <a:p>
            <a:pPr>
              <a:buFont typeface="Arial" pitchFamily="34" charset="0"/>
              <a:buChar char="•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28</a:t>
            </a:fld>
            <a:endParaRPr lang="fr-F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pour anticiper le nouveau comportement dans python 2.7 :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__future__</a:t>
            </a:r>
            <a:r>
              <a:rPr lang="fr-FR" baseline="0" dirty="0" smtClean="0"/>
              <a:t> import </a:t>
            </a:r>
            <a:r>
              <a:rPr lang="fr-FR" baseline="0" dirty="0" err="1" smtClean="0"/>
              <a:t>absolute_import</a:t>
            </a:r>
            <a:endParaRPr lang="fr-FR" dirty="0" smtClean="0"/>
          </a:p>
          <a:p>
            <a:pPr>
              <a:buFont typeface="Arial" pitchFamily="34" charset="0"/>
              <a:buChar char="•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29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pour anticiper le nouveau comportement dans python 2.7 :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__future__</a:t>
            </a:r>
            <a:r>
              <a:rPr lang="fr-FR" baseline="0" dirty="0" smtClean="0"/>
              <a:t> import </a:t>
            </a:r>
            <a:r>
              <a:rPr lang="fr-FR" baseline="0" dirty="0" err="1" smtClean="0"/>
              <a:t>absolute_import</a:t>
            </a:r>
            <a:endParaRPr lang="fr-FR" dirty="0" smtClean="0"/>
          </a:p>
          <a:p>
            <a:pPr>
              <a:buFont typeface="Arial" pitchFamily="34" charset="0"/>
              <a:buChar char="•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30</a:t>
            </a:fld>
            <a:endParaRPr lang="fr-F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pour anticiper le nouveau comportement dans python 2.7 :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__future__</a:t>
            </a:r>
            <a:r>
              <a:rPr lang="fr-FR" baseline="0" dirty="0" smtClean="0"/>
              <a:t> import </a:t>
            </a:r>
            <a:r>
              <a:rPr lang="fr-FR" baseline="0" dirty="0" err="1" smtClean="0"/>
              <a:t>absolute_import</a:t>
            </a:r>
            <a:endParaRPr lang="fr-FR" dirty="0" smtClean="0"/>
          </a:p>
          <a:p>
            <a:pPr>
              <a:buFont typeface="Arial" pitchFamily="34" charset="0"/>
              <a:buChar char="•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31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58524E-C036-4D84-8B0D-D9A71C24393F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 flipH="1">
            <a:off x="6973888" y="571480"/>
            <a:ext cx="0" cy="571504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Line 40"/>
          <p:cNvSpPr>
            <a:spLocks noChangeShapeType="1"/>
          </p:cNvSpPr>
          <p:nvPr/>
        </p:nvSpPr>
        <p:spPr bwMode="auto">
          <a:xfrm>
            <a:off x="500034" y="2687638"/>
            <a:ext cx="814393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/>
          <a:lstStyle/>
          <a:p>
            <a:pPr>
              <a:defRPr/>
            </a:pPr>
            <a:endParaRPr lang="fr-FR"/>
          </a:p>
        </p:txBody>
      </p:sp>
      <p:pic>
        <p:nvPicPr>
          <p:cNvPr id="6" name="Image 11" descr="logo_llr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188" y="3000375"/>
            <a:ext cx="12573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99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85720" y="571480"/>
            <a:ext cx="6424610" cy="1847848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fr-FR" altLang="en-US"/>
              <a:t>Cliquez pour modifier le style du titre</a:t>
            </a:r>
          </a:p>
        </p:txBody>
      </p:sp>
      <p:sp>
        <p:nvSpPr>
          <p:cNvPr id="1699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85720" y="3000372"/>
            <a:ext cx="642942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fr-FR" altLang="en-US"/>
              <a:t>Cliquez pour modifier le style des sous-titres du masque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64382-F14F-4C47-A7E8-17624B6F09E1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EFE27-752E-49A2-8820-6CB557F3D2EE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8A52A-0544-4F26-A0EC-CD9053EE112A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0F187-7F8E-4582-AAC4-B5C198F701BA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7F132-23C0-473C-937C-934DCBDABF77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7D9A6-4875-42FC-B338-497C96D6C7FF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F32AA-7DAA-4E16-B7BE-1E321A7C37D1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BA16C-99CC-4720-B868-765AFF1AB217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075FBF-9F90-4AAE-804D-15C098B94FDC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676C8-5437-4ECC-A38D-9EC0A741776C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21AAD-ED5B-4837-A007-18E5A1F3B9E3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Line 2"/>
          <p:cNvSpPr>
            <a:spLocks noChangeShapeType="1"/>
          </p:cNvSpPr>
          <p:nvPr/>
        </p:nvSpPr>
        <p:spPr bwMode="auto">
          <a:xfrm flipV="1">
            <a:off x="7572375" y="142875"/>
            <a:ext cx="0" cy="785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04373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 style du titre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les styles du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</a:p>
        </p:txBody>
      </p:sp>
      <p:sp>
        <p:nvSpPr>
          <p:cNvPr id="16896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1689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1689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BB0B6B1A-5602-4077-B3CF-0BE692A02A06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  <p:pic>
        <p:nvPicPr>
          <p:cNvPr id="1032" name="Image 39" descr="logo_llr.gif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715250" y="214313"/>
            <a:ext cx="12573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5" name="Connecteur droit 44"/>
          <p:cNvCxnSpPr/>
          <p:nvPr userDrawn="1"/>
        </p:nvCxnSpPr>
        <p:spPr>
          <a:xfrm>
            <a:off x="7572375" y="928688"/>
            <a:ext cx="1428750" cy="158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4313" y="571500"/>
            <a:ext cx="6500812" cy="1928813"/>
          </a:xfrm>
        </p:spPr>
        <p:txBody>
          <a:bodyPr/>
          <a:lstStyle/>
          <a:p>
            <a:pPr eaLnBrk="1" hangingPunct="1"/>
            <a:r>
              <a:rPr lang="fr-FR" dirty="0" smtClean="0"/>
              <a:t>Bases</a:t>
            </a:r>
            <a:r>
              <a:rPr lang="fr-FR" dirty="0" smtClean="0"/>
              <a:t> </a:t>
            </a:r>
            <a:r>
              <a:rPr lang="fr-FR" dirty="0" smtClean="0"/>
              <a:t>Python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4313" y="3000375"/>
            <a:ext cx="6534150" cy="3286125"/>
          </a:xfrm>
        </p:spPr>
        <p:txBody>
          <a:bodyPr/>
          <a:lstStyle/>
          <a:p>
            <a:pPr eaLnBrk="1" hangingPunct="1"/>
            <a:r>
              <a:rPr lang="fr-FR" sz="2800" dirty="0" smtClean="0"/>
              <a:t>Modules</a:t>
            </a:r>
          </a:p>
          <a:p>
            <a:pPr eaLnBrk="1" hangingPunct="1"/>
            <a:r>
              <a:rPr lang="fr-FR" sz="1800" i="1" dirty="0" smtClean="0"/>
              <a:t/>
            </a:r>
            <a:br>
              <a:rPr lang="fr-FR" sz="1800" i="1" dirty="0" smtClean="0"/>
            </a:br>
            <a:r>
              <a:rPr lang="fr-FR" sz="1800" i="1" dirty="0" smtClean="0"/>
              <a:t>(d'après http://harold.e.free.fr/python/)</a:t>
            </a:r>
          </a:p>
          <a:p>
            <a:pPr eaLnBrk="1" hangingPunct="1"/>
            <a:r>
              <a:rPr lang="fr-FR" sz="1800" i="1" dirty="0" smtClean="0"/>
              <a:t>(et "Learning Python", de Mark Lutz)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Import et </a:t>
            </a:r>
            <a:r>
              <a:rPr lang="fr-FR" dirty="0" err="1" smtClean="0"/>
              <a:t>from</a:t>
            </a:r>
            <a:r>
              <a:rPr lang="fr-FR" dirty="0" smtClean="0"/>
              <a:t> sont des instructions d'affectation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62139"/>
            <a:ext cx="8186766" cy="4067191"/>
          </a:xfrm>
        </p:spPr>
        <p:txBody>
          <a:bodyPr>
            <a:noAutofit/>
          </a:bodyPr>
          <a:lstStyle/>
          <a:p>
            <a:r>
              <a:rPr lang="fr-FR" sz="2200" dirty="0" smtClean="0"/>
              <a:t>Elles peuvent être insérées n'importe où dans le code.</a:t>
            </a:r>
          </a:p>
          <a:p>
            <a:r>
              <a:rPr lang="fr-FR" sz="2200" dirty="0" smtClean="0"/>
              <a:t>Elles sont interprétés à l'</a:t>
            </a:r>
            <a:r>
              <a:rPr lang="fr-FR" sz="2200" dirty="0" err="1" smtClean="0"/>
              <a:t>éxécution</a:t>
            </a:r>
            <a:r>
              <a:rPr lang="fr-FR" sz="2200" dirty="0" smtClean="0"/>
              <a:t>.</a:t>
            </a:r>
          </a:p>
          <a:p>
            <a:r>
              <a:rPr lang="fr-FR" sz="2200" dirty="0" smtClean="0"/>
              <a:t>Les noms importés, si ils existaient auparavant, sont re</a:t>
            </a:r>
            <a:r>
              <a:rPr lang="fr-FR" sz="2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dirigés sur les nouveaux objets créés en mémoire (et on perd les anciennes valeurs)</a:t>
            </a:r>
          </a:p>
          <a:p>
            <a:r>
              <a:rPr lang="fr-FR" sz="2200" dirty="0" smtClean="0"/>
              <a:t>Il n'y a aucun contrôle d'accès, pas d'attributs privés ou publics. Tous les attributs  d'un module peuvent être lus et modifiés, à condition d'avoir une référence.</a:t>
            </a:r>
          </a:p>
          <a:p>
            <a:r>
              <a:rPr lang="fr-FR" sz="2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sys.path</a:t>
            </a:r>
            <a:r>
              <a:rPr lang="fr-FR" sz="2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peut-être redéfini à tout moment, affectant les futures instructions d'affectation.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ce réservé du contenu 2"/>
          <p:cNvSpPr>
            <a:spLocks noGrp="1"/>
          </p:cNvSpPr>
          <p:nvPr>
            <p:ph idx="1"/>
          </p:nvPr>
        </p:nvSpPr>
        <p:spPr>
          <a:xfrm>
            <a:off x="395536" y="1124744"/>
            <a:ext cx="8219256" cy="5256584"/>
          </a:xfrm>
        </p:spPr>
        <p:txBody>
          <a:bodyPr>
            <a:normAutofit/>
          </a:bodyPr>
          <a:lstStyle/>
          <a:p>
            <a:pPr marL="4763" indent="-4763">
              <a:buNone/>
            </a:pPr>
            <a:endParaRPr lang="fr-FR" sz="2200" dirty="0" smtClean="0"/>
          </a:p>
          <a:p>
            <a:pPr marL="4763" indent="-4763">
              <a:buNone/>
            </a:pPr>
            <a:r>
              <a:rPr lang="fr-FR" sz="2200" dirty="0" smtClean="0"/>
              <a:t>Deux moyens permettent de limiter les "dégâts" d'un</a:t>
            </a:r>
            <a:br>
              <a:rPr lang="fr-FR" sz="2200" dirty="0" smtClean="0"/>
            </a:br>
            <a:r>
              <a:rPr lang="fr-FR" sz="2200" dirty="0" smtClean="0"/>
              <a:t>"</a:t>
            </a:r>
            <a:r>
              <a:rPr lang="fr-FR" sz="2200" dirty="0" err="1" smtClean="0"/>
              <a:t>from</a:t>
            </a:r>
            <a:r>
              <a:rPr lang="fr-FR" sz="2200" dirty="0" smtClean="0"/>
              <a:t> module import *" :</a:t>
            </a:r>
          </a:p>
          <a:p>
            <a:pPr marL="4763" indent="-4763">
              <a:buNone/>
            </a:pPr>
            <a:endParaRPr lang="fr-FR" sz="2200" dirty="0" smtClean="0"/>
          </a:p>
          <a:p>
            <a:pPr marL="457200" indent="-457200">
              <a:buAutoNum type="arabicParenR"/>
            </a:pPr>
            <a:r>
              <a:rPr lang="fr-FR" sz="2200" dirty="0" smtClean="0"/>
              <a:t>préfixer une variable par '_'</a:t>
            </a:r>
            <a:br>
              <a:rPr lang="fr-FR" sz="2200" dirty="0" smtClean="0"/>
            </a:br>
            <a:r>
              <a:rPr lang="fr-FR" sz="2200" dirty="0" smtClean="0"/>
              <a:t>pour que son nom ne soit pas</a:t>
            </a:r>
            <a:br>
              <a:rPr lang="fr-FR" sz="2200" dirty="0" smtClean="0"/>
            </a:br>
            <a:r>
              <a:rPr lang="fr-FR" sz="2200" dirty="0" smtClean="0"/>
              <a:t>importé.</a:t>
            </a:r>
          </a:p>
          <a:p>
            <a:pPr marL="457200" indent="-457200">
              <a:buAutoNum type="arabicParenR"/>
            </a:pPr>
            <a:endParaRPr lang="fr-FR" sz="2200" dirty="0" smtClean="0"/>
          </a:p>
          <a:p>
            <a:pPr marL="457200" indent="-457200">
              <a:buAutoNum type="arabicParenR"/>
            </a:pPr>
            <a:r>
              <a:rPr lang="fr-FR" sz="2200" dirty="0" smtClean="0"/>
              <a:t>lister explicitement les noms</a:t>
            </a:r>
            <a:br>
              <a:rPr lang="fr-FR" sz="2200" dirty="0" smtClean="0"/>
            </a:br>
            <a:r>
              <a:rPr lang="fr-FR" sz="2200" dirty="0" smtClean="0"/>
              <a:t>à importer à l'aide de la liste</a:t>
            </a:r>
            <a:br>
              <a:rPr lang="fr-FR" sz="2200" dirty="0" smtClean="0"/>
            </a:br>
            <a:r>
              <a:rPr lang="fr-FR" sz="2200" dirty="0" smtClean="0"/>
              <a:t>'</a:t>
            </a:r>
            <a:r>
              <a:rPr lang="fr-FR" sz="2200" dirty="0" err="1" smtClean="0"/>
              <a:t>__all__</a:t>
            </a:r>
            <a:r>
              <a:rPr lang="fr-FR" sz="2200" dirty="0" smtClean="0"/>
              <a:t>'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6275040" cy="775954"/>
          </a:xfrm>
        </p:spPr>
        <p:txBody>
          <a:bodyPr anchor="t"/>
          <a:lstStyle/>
          <a:p>
            <a:r>
              <a:rPr lang="fr-FR" dirty="0" smtClean="0"/>
              <a:t>Restreindre "</a:t>
            </a:r>
            <a:r>
              <a:rPr lang="fr-FR" dirty="0" err="1" smtClean="0"/>
              <a:t>from</a:t>
            </a:r>
            <a:r>
              <a:rPr lang="fr-FR" dirty="0" smtClean="0"/>
              <a:t> *"</a:t>
            </a:r>
            <a:endParaRPr lang="fr-FR" i="1" dirty="0"/>
          </a:p>
        </p:txBody>
      </p:sp>
      <p:sp>
        <p:nvSpPr>
          <p:cNvPr id="6" name="ZoneTexte 5"/>
          <p:cNvSpPr txBox="1"/>
          <p:nvPr/>
        </p:nvSpPr>
        <p:spPr>
          <a:xfrm>
            <a:off x="5732594" y="2505670"/>
            <a:ext cx="2357454" cy="1141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x = 1</a:t>
            </a:r>
          </a:p>
          <a:p>
            <a:r>
              <a:rPr lang="fr-FR" sz="2000" dirty="0" smtClean="0"/>
              <a:t>y = 2</a:t>
            </a:r>
          </a:p>
          <a:p>
            <a:r>
              <a:rPr lang="fr-FR" sz="2000" dirty="0" smtClean="0"/>
              <a:t>_z = 3</a:t>
            </a:r>
            <a:endParaRPr lang="fr-FR" sz="2000" dirty="0"/>
          </a:p>
        </p:txBody>
      </p:sp>
      <p:sp>
        <p:nvSpPr>
          <p:cNvPr id="5" name="ZoneTexte 4"/>
          <p:cNvSpPr txBox="1"/>
          <p:nvPr/>
        </p:nvSpPr>
        <p:spPr>
          <a:xfrm>
            <a:off x="6660232" y="2401143"/>
            <a:ext cx="1512168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dirty="0" smtClean="0"/>
              <a:t>module.py</a:t>
            </a:r>
            <a:endParaRPr lang="fr-FR" sz="2000" dirty="0"/>
          </a:p>
        </p:txBody>
      </p:sp>
      <p:sp>
        <p:nvSpPr>
          <p:cNvPr id="24" name="ZoneTexte 23"/>
          <p:cNvSpPr txBox="1"/>
          <p:nvPr/>
        </p:nvSpPr>
        <p:spPr>
          <a:xfrm>
            <a:off x="5724128" y="4212032"/>
            <a:ext cx="2357454" cy="14492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x = 1</a:t>
            </a:r>
          </a:p>
          <a:p>
            <a:r>
              <a:rPr lang="fr-FR" sz="2000" dirty="0" smtClean="0"/>
              <a:t>y = 2</a:t>
            </a:r>
          </a:p>
          <a:p>
            <a:r>
              <a:rPr lang="fr-FR" sz="2000" dirty="0" smtClean="0"/>
              <a:t>z = 3</a:t>
            </a:r>
          </a:p>
          <a:p>
            <a:r>
              <a:rPr lang="fr-FR" sz="2000" dirty="0" err="1" smtClean="0"/>
              <a:t>__all__</a:t>
            </a:r>
            <a:r>
              <a:rPr lang="fr-FR" sz="2000" dirty="0" smtClean="0"/>
              <a:t> = [ 'x', 'y' ]</a:t>
            </a:r>
            <a:endParaRPr lang="fr-FR" sz="2000" dirty="0"/>
          </a:p>
        </p:txBody>
      </p:sp>
      <p:sp>
        <p:nvSpPr>
          <p:cNvPr id="26" name="ZoneTexte 25"/>
          <p:cNvSpPr txBox="1"/>
          <p:nvPr/>
        </p:nvSpPr>
        <p:spPr>
          <a:xfrm>
            <a:off x="6651766" y="4107505"/>
            <a:ext cx="1512168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dirty="0" smtClean="0"/>
              <a:t>module.py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Quizz (1/4)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357158" y="3117428"/>
            <a:ext cx="3143272" cy="144921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m = 2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…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import module1 as m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m</a:t>
            </a:r>
          </a:p>
        </p:txBody>
      </p:sp>
      <p:grpSp>
        <p:nvGrpSpPr>
          <p:cNvPr id="4" name="Groupe 11"/>
          <p:cNvGrpSpPr/>
          <p:nvPr/>
        </p:nvGrpSpPr>
        <p:grpSpPr>
          <a:xfrm>
            <a:off x="428596" y="1617230"/>
            <a:ext cx="3429024" cy="1230383"/>
            <a:chOff x="500034" y="5429264"/>
            <a:chExt cx="3429024" cy="1230383"/>
          </a:xfrm>
        </p:grpSpPr>
        <p:sp>
          <p:nvSpPr>
            <p:cNvPr id="13" name="ZoneTexte 12"/>
            <p:cNvSpPr txBox="1"/>
            <p:nvPr/>
          </p:nvSpPr>
          <p:spPr>
            <a:xfrm>
              <a:off x="500034" y="5518208"/>
              <a:ext cx="3357586" cy="1141439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108000" tIns="108000" rIns="108000" bIns="108000" rtlCol="0">
              <a:spAutoFit/>
            </a:bodyPr>
            <a:lstStyle/>
            <a:p>
              <a:r>
                <a:rPr lang="fr-FR" sz="2000" dirty="0" smtClean="0"/>
                <a:t>prompt = '%'</a:t>
              </a:r>
            </a:p>
            <a:p>
              <a:r>
                <a:rPr lang="fr-FR" sz="2000" dirty="0" err="1" smtClean="0"/>
                <a:t>def</a:t>
              </a:r>
              <a:r>
                <a:rPr lang="fr-FR" sz="2000" dirty="0" smtClean="0"/>
                <a:t> printer(x)</a:t>
              </a:r>
            </a:p>
            <a:p>
              <a:r>
                <a:rPr lang="fr-FR" sz="2000" dirty="0" smtClean="0"/>
                <a:t>   </a:t>
              </a:r>
              <a:r>
                <a:rPr lang="fr-FR" sz="2000" dirty="0" err="1" smtClean="0"/>
                <a:t>print</a:t>
              </a:r>
              <a:r>
                <a:rPr lang="fr-FR" sz="2000" dirty="0" smtClean="0"/>
                <a:t>(</a:t>
              </a:r>
              <a:r>
                <a:rPr lang="fr-FR" sz="2000" dirty="0" err="1" smtClean="0"/>
                <a:t>prompt,x</a:t>
              </a:r>
              <a:r>
                <a:rPr lang="fr-FR" sz="2000" dirty="0" smtClean="0"/>
                <a:t>)</a:t>
              </a:r>
              <a:endParaRPr lang="fr-FR" sz="2000" dirty="0"/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2214546" y="5429264"/>
              <a:ext cx="1714512" cy="525886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108000" tIns="108000" rIns="108000" bIns="108000" rtlCol="0">
              <a:spAutoFit/>
            </a:bodyPr>
            <a:lstStyle/>
            <a:p>
              <a:pPr algn="ctr"/>
              <a:r>
                <a:rPr lang="fr-FR" sz="2000" b="1" i="1" dirty="0" smtClean="0"/>
                <a:t>module1.py</a:t>
              </a:r>
              <a:endParaRPr lang="fr-FR" sz="2000" i="1" dirty="0"/>
            </a:p>
          </p:txBody>
        </p:sp>
      </p:grpSp>
      <p:sp>
        <p:nvSpPr>
          <p:cNvPr id="16" name="ZoneTexte 15"/>
          <p:cNvSpPr txBox="1"/>
          <p:nvPr/>
        </p:nvSpPr>
        <p:spPr>
          <a:xfrm>
            <a:off x="428596" y="5617758"/>
            <a:ext cx="4214842" cy="525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&gt; Hello !</a:t>
            </a:r>
            <a:endParaRPr lang="fr-FR" sz="2000" dirty="0"/>
          </a:p>
        </p:txBody>
      </p:sp>
      <p:sp>
        <p:nvSpPr>
          <p:cNvPr id="17" name="ZoneTexte 16"/>
          <p:cNvSpPr txBox="1"/>
          <p:nvPr/>
        </p:nvSpPr>
        <p:spPr>
          <a:xfrm>
            <a:off x="428596" y="4448930"/>
            <a:ext cx="4572032" cy="525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&lt;module 'module1' </a:t>
            </a:r>
            <a:r>
              <a:rPr lang="fr-FR" sz="2000" dirty="0" err="1" smtClean="0"/>
              <a:t>from</a:t>
            </a:r>
            <a:r>
              <a:rPr lang="fr-FR" sz="2000" dirty="0" smtClean="0"/>
              <a:t> 'module1.py'&gt;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357158" y="4855533"/>
            <a:ext cx="4214842" cy="833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m.prompt</a:t>
            </a:r>
            <a:r>
              <a:rPr lang="fr-FR" sz="2000" dirty="0" smtClean="0"/>
              <a:t> = '&gt;' 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m.printer</a:t>
            </a:r>
            <a:r>
              <a:rPr lang="fr-FR" sz="2000" dirty="0" smtClean="0"/>
              <a:t>('Hello !')</a:t>
            </a:r>
          </a:p>
        </p:txBody>
      </p:sp>
      <p:cxnSp>
        <p:nvCxnSpPr>
          <p:cNvPr id="19" name="Connecteur droit 18"/>
          <p:cNvCxnSpPr/>
          <p:nvPr/>
        </p:nvCxnSpPr>
        <p:spPr>
          <a:xfrm rot="5400000">
            <a:off x="3929058" y="4500570"/>
            <a:ext cx="3571900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6215074" y="4714884"/>
            <a:ext cx="85725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'%'</a:t>
            </a:r>
            <a:endParaRPr lang="fr-FR" sz="2400" dirty="0"/>
          </a:p>
        </p:txBody>
      </p:sp>
      <p:sp>
        <p:nvSpPr>
          <p:cNvPr id="21" name="Rectangle 20"/>
          <p:cNvSpPr/>
          <p:nvPr/>
        </p:nvSpPr>
        <p:spPr>
          <a:xfrm>
            <a:off x="7215206" y="4714884"/>
            <a:ext cx="150019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printer()</a:t>
            </a:r>
            <a:endParaRPr lang="fr-FR" sz="2400" dirty="0"/>
          </a:p>
        </p:txBody>
      </p:sp>
      <p:cxnSp>
        <p:nvCxnSpPr>
          <p:cNvPr id="22" name="Connecteur droit avec flèche 21"/>
          <p:cNvCxnSpPr/>
          <p:nvPr/>
        </p:nvCxnSpPr>
        <p:spPr>
          <a:xfrm rot="16200000" flipH="1">
            <a:off x="7715273" y="4572009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215074" y="4000504"/>
            <a:ext cx="2500330" cy="4286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{prompt,printer}</a:t>
            </a:r>
            <a:endParaRPr lang="fr-FR" sz="2400" dirty="0"/>
          </a:p>
        </p:txBody>
      </p:sp>
      <p:cxnSp>
        <p:nvCxnSpPr>
          <p:cNvPr id="24" name="Connecteur droit avec flèche 23"/>
          <p:cNvCxnSpPr/>
          <p:nvPr/>
        </p:nvCxnSpPr>
        <p:spPr>
          <a:xfrm rot="16200000" flipH="1">
            <a:off x="6715139" y="4572008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5000628" y="3286124"/>
            <a:ext cx="571504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m</a:t>
            </a:r>
            <a:endParaRPr lang="fr-FR" sz="2400" dirty="0"/>
          </a:p>
        </p:txBody>
      </p:sp>
      <p:cxnSp>
        <p:nvCxnSpPr>
          <p:cNvPr id="28" name="Connecteur droit avec flèche 17"/>
          <p:cNvCxnSpPr>
            <a:stCxn id="27" idx="3"/>
            <a:endCxn id="23" idx="1"/>
          </p:cNvCxnSpPr>
          <p:nvPr/>
        </p:nvCxnSpPr>
        <p:spPr>
          <a:xfrm>
            <a:off x="5572132" y="3500438"/>
            <a:ext cx="642942" cy="714380"/>
          </a:xfrm>
          <a:prstGeom prst="bentConnector3">
            <a:avLst>
              <a:gd name="adj1" fmla="val 50000"/>
            </a:avLst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6215074" y="3286124"/>
            <a:ext cx="571504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</a:t>
            </a:r>
            <a:endParaRPr lang="fr-FR" sz="2400" dirty="0"/>
          </a:p>
        </p:txBody>
      </p:sp>
      <p:cxnSp>
        <p:nvCxnSpPr>
          <p:cNvPr id="30" name="Connecteur droit avec flèche 29"/>
          <p:cNvCxnSpPr>
            <a:stCxn id="27" idx="3"/>
            <a:endCxn id="29" idx="1"/>
          </p:cNvCxnSpPr>
          <p:nvPr/>
        </p:nvCxnSpPr>
        <p:spPr>
          <a:xfrm>
            <a:off x="5572132" y="3500438"/>
            <a:ext cx="642942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6215074" y="5429264"/>
            <a:ext cx="85725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'&gt;'</a:t>
            </a:r>
            <a:endParaRPr lang="fr-FR" sz="2400" dirty="0"/>
          </a:p>
        </p:txBody>
      </p:sp>
      <p:cxnSp>
        <p:nvCxnSpPr>
          <p:cNvPr id="32" name="Connecteur droit avec flèche 17"/>
          <p:cNvCxnSpPr>
            <a:endCxn id="31" idx="1"/>
          </p:cNvCxnSpPr>
          <p:nvPr/>
        </p:nvCxnSpPr>
        <p:spPr>
          <a:xfrm rot="5400000">
            <a:off x="5810259" y="4833948"/>
            <a:ext cx="1214446" cy="404815"/>
          </a:xfrm>
          <a:prstGeom prst="bentConnector4">
            <a:avLst>
              <a:gd name="adj1" fmla="val 12217"/>
              <a:gd name="adj2" fmla="val 156470"/>
            </a:avLst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3" grpId="0" animBg="1"/>
      <p:bldP spid="27" grpId="0" animBg="1"/>
      <p:bldP spid="29" grpId="0" animBg="1"/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Quizz (2/4)</a:t>
            </a:r>
            <a:endParaRPr lang="fr-FR" dirty="0"/>
          </a:p>
        </p:txBody>
      </p:sp>
      <p:grpSp>
        <p:nvGrpSpPr>
          <p:cNvPr id="4" name="Groupe 11"/>
          <p:cNvGrpSpPr/>
          <p:nvPr/>
        </p:nvGrpSpPr>
        <p:grpSpPr>
          <a:xfrm>
            <a:off x="357158" y="1545792"/>
            <a:ext cx="3429024" cy="1230383"/>
            <a:chOff x="500034" y="5429264"/>
            <a:chExt cx="3429024" cy="1230383"/>
          </a:xfrm>
        </p:grpSpPr>
        <p:sp>
          <p:nvSpPr>
            <p:cNvPr id="13" name="ZoneTexte 12"/>
            <p:cNvSpPr txBox="1"/>
            <p:nvPr/>
          </p:nvSpPr>
          <p:spPr>
            <a:xfrm>
              <a:off x="500034" y="5518208"/>
              <a:ext cx="3357586" cy="1141439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108000" tIns="108000" rIns="108000" bIns="108000" rtlCol="0">
              <a:spAutoFit/>
            </a:bodyPr>
            <a:lstStyle/>
            <a:p>
              <a:r>
                <a:rPr lang="fr-FR" sz="2000" dirty="0" smtClean="0"/>
                <a:t>prompt = '%'</a:t>
              </a:r>
            </a:p>
            <a:p>
              <a:r>
                <a:rPr lang="fr-FR" sz="2000" dirty="0" err="1" smtClean="0"/>
                <a:t>def</a:t>
              </a:r>
              <a:r>
                <a:rPr lang="fr-FR" sz="2000" dirty="0" smtClean="0"/>
                <a:t> printer(x)</a:t>
              </a:r>
            </a:p>
            <a:p>
              <a:r>
                <a:rPr lang="fr-FR" sz="2000" dirty="0" smtClean="0"/>
                <a:t>   </a:t>
              </a:r>
              <a:r>
                <a:rPr lang="fr-FR" sz="2000" dirty="0" err="1" smtClean="0"/>
                <a:t>print</a:t>
              </a:r>
              <a:r>
                <a:rPr lang="fr-FR" sz="2000" dirty="0" smtClean="0"/>
                <a:t>(</a:t>
              </a:r>
              <a:r>
                <a:rPr lang="fr-FR" sz="2000" dirty="0" err="1" smtClean="0"/>
                <a:t>prompt,x</a:t>
              </a:r>
              <a:r>
                <a:rPr lang="fr-FR" sz="2000" dirty="0" smtClean="0"/>
                <a:t>)</a:t>
              </a:r>
              <a:endParaRPr lang="fr-FR" sz="2000" dirty="0"/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2214546" y="5429264"/>
              <a:ext cx="1714512" cy="525886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108000" tIns="108000" rIns="108000" bIns="108000" rtlCol="0">
              <a:spAutoFit/>
            </a:bodyPr>
            <a:lstStyle/>
            <a:p>
              <a:pPr algn="ctr"/>
              <a:r>
                <a:rPr lang="fr-FR" sz="2000" b="1" i="1" dirty="0" smtClean="0"/>
                <a:t>module1.py</a:t>
              </a:r>
              <a:endParaRPr lang="fr-FR" sz="2000" i="1" dirty="0"/>
            </a:p>
          </p:txBody>
        </p:sp>
      </p:grpSp>
      <p:sp>
        <p:nvSpPr>
          <p:cNvPr id="15" name="ZoneTexte 14"/>
          <p:cNvSpPr txBox="1"/>
          <p:nvPr/>
        </p:nvSpPr>
        <p:spPr>
          <a:xfrm>
            <a:off x="357158" y="2974552"/>
            <a:ext cx="3062714" cy="144921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prompt = '#'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from</a:t>
            </a:r>
            <a:r>
              <a:rPr lang="fr-FR" sz="2000" dirty="0" smtClean="0"/>
              <a:t> module1 import *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prompt = '&gt;'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printer('Hello !')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357158" y="4403312"/>
            <a:ext cx="2786082" cy="525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% Hello !</a:t>
            </a:r>
            <a:endParaRPr lang="fr-FR" sz="2000" dirty="0"/>
          </a:p>
        </p:txBody>
      </p:sp>
      <p:cxnSp>
        <p:nvCxnSpPr>
          <p:cNvPr id="17" name="Connecteur droit 16"/>
          <p:cNvCxnSpPr/>
          <p:nvPr/>
        </p:nvCxnSpPr>
        <p:spPr>
          <a:xfrm rot="5400000">
            <a:off x="3857620" y="3786190"/>
            <a:ext cx="3571900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072198" y="4429132"/>
            <a:ext cx="85725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'%'</a:t>
            </a:r>
            <a:endParaRPr lang="fr-FR" sz="2400" dirty="0"/>
          </a:p>
        </p:txBody>
      </p:sp>
      <p:sp>
        <p:nvSpPr>
          <p:cNvPr id="19" name="Rectangle 18"/>
          <p:cNvSpPr/>
          <p:nvPr/>
        </p:nvSpPr>
        <p:spPr>
          <a:xfrm>
            <a:off x="7072330" y="4429132"/>
            <a:ext cx="150019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printer()</a:t>
            </a:r>
            <a:endParaRPr lang="fr-FR" sz="2400" dirty="0"/>
          </a:p>
        </p:txBody>
      </p:sp>
      <p:cxnSp>
        <p:nvCxnSpPr>
          <p:cNvPr id="20" name="Connecteur droit avec flèche 19"/>
          <p:cNvCxnSpPr/>
          <p:nvPr/>
        </p:nvCxnSpPr>
        <p:spPr>
          <a:xfrm rot="16200000" flipH="1">
            <a:off x="7572397" y="4286257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6072198" y="3714752"/>
            <a:ext cx="2500330" cy="4286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{prompt,printer}</a:t>
            </a:r>
            <a:endParaRPr lang="fr-FR" sz="2400" dirty="0"/>
          </a:p>
        </p:txBody>
      </p:sp>
      <p:cxnSp>
        <p:nvCxnSpPr>
          <p:cNvPr id="22" name="Connecteur droit avec flèche 21"/>
          <p:cNvCxnSpPr/>
          <p:nvPr/>
        </p:nvCxnSpPr>
        <p:spPr>
          <a:xfrm rot="16200000" flipH="1">
            <a:off x="6572263" y="4286256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143372" y="3714752"/>
            <a:ext cx="1285884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printer()</a:t>
            </a:r>
            <a:endParaRPr lang="fr-FR" sz="2400" dirty="0"/>
          </a:p>
        </p:txBody>
      </p:sp>
      <p:cxnSp>
        <p:nvCxnSpPr>
          <p:cNvPr id="24" name="Connecteur droit avec flèche 17"/>
          <p:cNvCxnSpPr>
            <a:stCxn id="23" idx="2"/>
            <a:endCxn id="19" idx="2"/>
          </p:cNvCxnSpPr>
          <p:nvPr/>
        </p:nvCxnSpPr>
        <p:spPr>
          <a:xfrm rot="16200000" flipH="1">
            <a:off x="5947181" y="2982512"/>
            <a:ext cx="714380" cy="3036115"/>
          </a:xfrm>
          <a:prstGeom prst="bentConnector3">
            <a:avLst>
              <a:gd name="adj1" fmla="val 132000"/>
            </a:avLst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4143372" y="3000372"/>
            <a:ext cx="1285884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prompt</a:t>
            </a:r>
            <a:endParaRPr lang="fr-FR" sz="2400" dirty="0"/>
          </a:p>
        </p:txBody>
      </p:sp>
      <p:cxnSp>
        <p:nvCxnSpPr>
          <p:cNvPr id="26" name="Connecteur droit avec flèche 17"/>
          <p:cNvCxnSpPr>
            <a:stCxn id="25" idx="3"/>
            <a:endCxn id="18" idx="1"/>
          </p:cNvCxnSpPr>
          <p:nvPr/>
        </p:nvCxnSpPr>
        <p:spPr>
          <a:xfrm>
            <a:off x="5429256" y="3214686"/>
            <a:ext cx="642942" cy="1428760"/>
          </a:xfrm>
          <a:prstGeom prst="bentConnector3">
            <a:avLst>
              <a:gd name="adj1" fmla="val 63128"/>
            </a:avLst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6072198" y="3000372"/>
            <a:ext cx="85725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'#'</a:t>
            </a:r>
            <a:endParaRPr lang="fr-FR" sz="2400" dirty="0"/>
          </a:p>
        </p:txBody>
      </p:sp>
      <p:cxnSp>
        <p:nvCxnSpPr>
          <p:cNvPr id="31" name="Connecteur droit avec flèche 30"/>
          <p:cNvCxnSpPr>
            <a:stCxn id="25" idx="3"/>
            <a:endCxn id="30" idx="1"/>
          </p:cNvCxnSpPr>
          <p:nvPr/>
        </p:nvCxnSpPr>
        <p:spPr>
          <a:xfrm>
            <a:off x="5429256" y="3214686"/>
            <a:ext cx="642942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6072198" y="2285992"/>
            <a:ext cx="85725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'&gt;'</a:t>
            </a:r>
            <a:endParaRPr lang="fr-FR" sz="2400" dirty="0"/>
          </a:p>
        </p:txBody>
      </p:sp>
      <p:cxnSp>
        <p:nvCxnSpPr>
          <p:cNvPr id="35" name="Connecteur droit avec flèche 17"/>
          <p:cNvCxnSpPr>
            <a:stCxn id="25" idx="3"/>
            <a:endCxn id="34" idx="1"/>
          </p:cNvCxnSpPr>
          <p:nvPr/>
        </p:nvCxnSpPr>
        <p:spPr>
          <a:xfrm flipV="1">
            <a:off x="5429256" y="2500306"/>
            <a:ext cx="642942" cy="714380"/>
          </a:xfrm>
          <a:prstGeom prst="bentConnector3">
            <a:avLst>
              <a:gd name="adj1" fmla="val 63128"/>
            </a:avLst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1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0" animBg="1"/>
      <p:bldP spid="19" grpId="0" animBg="1"/>
      <p:bldP spid="21" grpId="0" animBg="1"/>
      <p:bldP spid="23" grpId="0" animBg="1"/>
      <p:bldP spid="25" grpId="0" animBg="1"/>
      <p:bldP spid="30" grpId="0" animBg="1"/>
      <p:bldP spid="30" grpId="1" animBg="1"/>
      <p:bldP spid="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043738" cy="1295400"/>
          </a:xfrm>
        </p:spPr>
        <p:txBody>
          <a:bodyPr anchor="t"/>
          <a:lstStyle/>
          <a:p>
            <a:r>
              <a:rPr lang="fr-FR" dirty="0" smtClean="0"/>
              <a:t>Fonction prédéfinie </a:t>
            </a:r>
            <a:r>
              <a:rPr lang="fr-FR" dirty="0" err="1" smtClean="0"/>
              <a:t>reload</a:t>
            </a:r>
            <a:r>
              <a:rPr lang="fr-FR" dirty="0" smtClean="0"/>
              <a:t>()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2984"/>
            <a:ext cx="4114800" cy="5382360"/>
          </a:xfrm>
        </p:spPr>
        <p:txBody>
          <a:bodyPr>
            <a:noAutofit/>
          </a:bodyPr>
          <a:lstStyle/>
          <a:p>
            <a:r>
              <a:rPr lang="fr-FR" sz="2200" dirty="0" smtClean="0"/>
              <a:t>N'est autorisé que pour un</a:t>
            </a:r>
            <a:br>
              <a:rPr lang="fr-FR" sz="2200" dirty="0" smtClean="0"/>
            </a:br>
            <a:r>
              <a:rPr lang="fr-FR" sz="2200" dirty="0" smtClean="0"/>
              <a:t>module déjà importé.</a:t>
            </a:r>
          </a:p>
          <a:p>
            <a:r>
              <a:rPr lang="fr-FR" sz="2200" dirty="0" smtClean="0"/>
              <a:t>Ré-</a:t>
            </a:r>
            <a:r>
              <a:rPr lang="fr-FR" sz="2200" dirty="0" err="1" smtClean="0"/>
              <a:t>éxécute</a:t>
            </a:r>
            <a:r>
              <a:rPr lang="fr-FR" sz="2200" dirty="0" smtClean="0"/>
              <a:t> les instructions du fichier, et refait les attributs au sein du module existant.</a:t>
            </a:r>
          </a:p>
          <a:p>
            <a:r>
              <a:rPr lang="fr-FR" sz="2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 code client qui utilise le nom de module verra les nouveaux objets.</a:t>
            </a:r>
          </a:p>
          <a:p>
            <a:r>
              <a:rPr lang="fr-FR" sz="2200" dirty="0" smtClean="0"/>
              <a:t>Le code client qui utilise des variables créées par </a:t>
            </a:r>
            <a:r>
              <a:rPr lang="fr-FR" sz="2200" b="1" dirty="0" err="1" smtClean="0"/>
              <a:t>from</a:t>
            </a:r>
            <a:r>
              <a:rPr lang="fr-FR" sz="2200" dirty="0" smtClean="0"/>
              <a:t/>
            </a:r>
            <a:br>
              <a:rPr lang="fr-FR" sz="2200" dirty="0" smtClean="0"/>
            </a:br>
            <a:r>
              <a:rPr lang="fr-FR" sz="2200" dirty="0" smtClean="0"/>
              <a:t>verra les anciens objets.</a:t>
            </a:r>
          </a:p>
          <a:p>
            <a:r>
              <a:rPr lang="fr-FR" sz="2200" b="1" dirty="0" err="1" smtClean="0"/>
              <a:t>reload</a:t>
            </a:r>
            <a:r>
              <a:rPr lang="fr-FR" sz="2200" dirty="0" smtClean="0"/>
              <a:t> n'est pas transitif.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4716016" y="2852936"/>
            <a:ext cx="4032448" cy="36036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endParaRPr lang="fr-FR" sz="2000" dirty="0" smtClean="0"/>
          </a:p>
          <a:p>
            <a:pPr>
              <a:buFont typeface="Wingdings" pitchFamily="2" charset="2"/>
              <a:buChar char="Ø"/>
            </a:pPr>
            <a:endParaRPr lang="fr-FR" sz="2000" dirty="0" smtClean="0"/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import module1 as m1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m1.prompt = '&gt;'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m2 = m1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from</a:t>
            </a:r>
            <a:r>
              <a:rPr lang="fr-FR" sz="2000" dirty="0" smtClean="0"/>
              <a:t> module1 import *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m1.prompt, m2.prompt, prompt</a:t>
            </a:r>
          </a:p>
          <a:p>
            <a:r>
              <a:rPr lang="fr-FR" sz="2000" dirty="0" smtClean="0"/>
              <a:t>    ( '&gt;' , '&gt;' , '&gt;' )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reload</a:t>
            </a:r>
            <a:r>
              <a:rPr lang="fr-FR" sz="2000" dirty="0" smtClean="0"/>
              <a:t>(m1)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m1.prompt, m2.prompt, prompt</a:t>
            </a:r>
          </a:p>
          <a:p>
            <a:r>
              <a:rPr lang="fr-FR" sz="2000" dirty="0" smtClean="0"/>
              <a:t>    ( '%' , '%' , '&gt;' )</a:t>
            </a:r>
          </a:p>
        </p:txBody>
      </p:sp>
      <p:grpSp>
        <p:nvGrpSpPr>
          <p:cNvPr id="15" name="Groupe 14"/>
          <p:cNvGrpSpPr/>
          <p:nvPr/>
        </p:nvGrpSpPr>
        <p:grpSpPr>
          <a:xfrm>
            <a:off x="4716016" y="1268760"/>
            <a:ext cx="4176464" cy="1230383"/>
            <a:chOff x="500034" y="5429264"/>
            <a:chExt cx="3429024" cy="1230383"/>
          </a:xfrm>
        </p:grpSpPr>
        <p:sp>
          <p:nvSpPr>
            <p:cNvPr id="13" name="ZoneTexte 12"/>
            <p:cNvSpPr txBox="1"/>
            <p:nvPr/>
          </p:nvSpPr>
          <p:spPr>
            <a:xfrm>
              <a:off x="500034" y="5518208"/>
              <a:ext cx="3357586" cy="1141439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108000" tIns="108000" rIns="108000" bIns="108000" rtlCol="0">
              <a:spAutoFit/>
            </a:bodyPr>
            <a:lstStyle/>
            <a:p>
              <a:r>
                <a:rPr lang="fr-FR" sz="2000" dirty="0" smtClean="0"/>
                <a:t>prompt = '%'</a:t>
              </a:r>
            </a:p>
            <a:p>
              <a:r>
                <a:rPr lang="fr-FR" sz="2000" dirty="0" err="1" smtClean="0"/>
                <a:t>def</a:t>
              </a:r>
              <a:r>
                <a:rPr lang="fr-FR" sz="2000" dirty="0" smtClean="0"/>
                <a:t> </a:t>
              </a:r>
              <a:r>
                <a:rPr lang="fr-FR" sz="2000" dirty="0" err="1" smtClean="0"/>
                <a:t>myprint</a:t>
              </a:r>
              <a:r>
                <a:rPr lang="fr-FR" sz="2000" dirty="0" smtClean="0"/>
                <a:t>(x)</a:t>
              </a:r>
            </a:p>
            <a:p>
              <a:r>
                <a:rPr lang="fr-FR" sz="2000" dirty="0" smtClean="0"/>
                <a:t>   </a:t>
              </a:r>
              <a:r>
                <a:rPr lang="fr-FR" sz="2000" dirty="0" err="1" smtClean="0"/>
                <a:t>print</a:t>
              </a:r>
              <a:r>
                <a:rPr lang="fr-FR" sz="2000" dirty="0" smtClean="0"/>
                <a:t>(</a:t>
              </a:r>
              <a:r>
                <a:rPr lang="fr-FR" sz="2000" dirty="0" err="1" smtClean="0"/>
                <a:t>prompt,x</a:t>
              </a:r>
              <a:r>
                <a:rPr lang="fr-FR" sz="2000" dirty="0" smtClean="0"/>
                <a:t>)</a:t>
              </a:r>
              <a:endParaRPr lang="fr-FR" sz="2000" dirty="0"/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2214546" y="5429264"/>
              <a:ext cx="1714512" cy="525886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108000" tIns="108000" rIns="108000" bIns="108000" rtlCol="0">
              <a:spAutoFit/>
            </a:bodyPr>
            <a:lstStyle/>
            <a:p>
              <a:pPr algn="ctr"/>
              <a:r>
                <a:rPr lang="fr-FR" sz="2000" b="1" i="1" dirty="0" smtClean="0"/>
                <a:t>module1.py</a:t>
              </a:r>
              <a:endParaRPr lang="fr-FR" sz="2000" i="1" dirty="0"/>
            </a:p>
          </p:txBody>
        </p:sp>
      </p:grpSp>
      <p:sp>
        <p:nvSpPr>
          <p:cNvPr id="14" name="ZoneTexte 13"/>
          <p:cNvSpPr txBox="1"/>
          <p:nvPr/>
        </p:nvSpPr>
        <p:spPr>
          <a:xfrm>
            <a:off x="5868144" y="2708920"/>
            <a:ext cx="3000396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smtClean="0"/>
              <a:t>ligne de commandes</a:t>
            </a:r>
            <a:endParaRPr lang="fr-FR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Résumé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Lors du premier appel à </a:t>
            </a:r>
            <a:r>
              <a:rPr lang="fr-FR" b="1" i="1" dirty="0" smtClean="0"/>
              <a:t>import</a:t>
            </a:r>
            <a:r>
              <a:rPr lang="fr-FR" dirty="0" smtClean="0"/>
              <a:t> ou </a:t>
            </a:r>
            <a:r>
              <a:rPr lang="fr-FR" b="1" i="1" dirty="0" err="1" smtClean="0"/>
              <a:t>from</a:t>
            </a:r>
            <a:r>
              <a:rPr lang="fr-FR" dirty="0" smtClean="0"/>
              <a:t>, le fichier correspondant est intégralement compilé, </a:t>
            </a:r>
            <a:r>
              <a:rPr lang="fr-FR" dirty="0" err="1" smtClean="0"/>
              <a:t>éxécuté</a:t>
            </a:r>
            <a:r>
              <a:rPr lang="fr-FR" dirty="0" smtClean="0"/>
              <a:t> et chargé en mémoire.</a:t>
            </a:r>
          </a:p>
          <a:p>
            <a:r>
              <a:rPr lang="fr-FR" b="1" i="1" dirty="0" smtClean="0"/>
              <a:t>import </a:t>
            </a:r>
            <a:r>
              <a:rPr lang="fr-FR" dirty="0" smtClean="0"/>
              <a:t>crée une variable désignant l'ensemble du module.</a:t>
            </a:r>
          </a:p>
          <a:p>
            <a:r>
              <a:rPr lang="fr-FR" b="1" i="1" dirty="0" err="1" smtClean="0"/>
              <a:t>from</a:t>
            </a:r>
            <a:r>
              <a:rPr lang="fr-FR" dirty="0" smtClean="0"/>
              <a:t> duplique certaines variables dans l'espace appelant.</a:t>
            </a:r>
          </a:p>
          <a:p>
            <a:r>
              <a:rPr lang="fr-FR" b="1" i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reload</a:t>
            </a: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force la ré-</a:t>
            </a:r>
            <a:r>
              <a:rPr lang="fr-FR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éxécution</a:t>
            </a: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des instructions du fichier.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Quelques pièges,</a:t>
            </a:r>
            <a:br>
              <a:rPr lang="fr-FR" dirty="0" smtClean="0"/>
            </a:br>
            <a:r>
              <a:rPr lang="fr-FR" dirty="0" smtClean="0"/>
              <a:t>trucs &amp; astuces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Attention à l'instruction </a:t>
            </a:r>
            <a:r>
              <a:rPr lang="fr-FR" b="1" i="1" dirty="0" err="1" smtClean="0"/>
              <a:t>from</a:t>
            </a:r>
            <a:r>
              <a:rPr lang="fr-FR" dirty="0" smtClean="0"/>
              <a:t>, qui peut écraser des variables déjà utilisées avec celles de même nom issues du module.</a:t>
            </a:r>
          </a:p>
          <a:p>
            <a:r>
              <a:rPr lang="fr-FR" dirty="0" smtClean="0"/>
              <a:t>Attention à l'usage simultané de </a:t>
            </a:r>
            <a:r>
              <a:rPr lang="fr-FR" b="1" i="1" dirty="0" err="1" smtClean="0"/>
              <a:t>from</a:t>
            </a:r>
            <a:r>
              <a:rPr lang="fr-FR" dirty="0" smtClean="0"/>
              <a:t> et de </a:t>
            </a:r>
            <a:r>
              <a:rPr lang="fr-FR" b="1" i="1" dirty="0" err="1" smtClean="0"/>
              <a:t>reload</a:t>
            </a:r>
            <a:r>
              <a:rPr lang="fr-FR" b="1" i="1" dirty="0" smtClean="0"/>
              <a:t>.</a:t>
            </a:r>
          </a:p>
          <a:p>
            <a:r>
              <a:rPr lang="fr-FR" dirty="0" smtClean="0"/>
              <a:t>Parce qu'un nom de fichier python est appelé à être utilisé comme module de même nom, il faut suivre les règles s'appliquant aux noms de variables. Evitez </a:t>
            </a:r>
            <a:r>
              <a:rPr lang="fr-FR" b="1" i="1" dirty="0" smtClean="0"/>
              <a:t>print.py</a:t>
            </a:r>
            <a:r>
              <a:rPr lang="fr-FR" dirty="0" smtClean="0"/>
              <a:t> !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043738" cy="1295400"/>
          </a:xfrm>
        </p:spPr>
        <p:txBody>
          <a:bodyPr anchor="t"/>
          <a:lstStyle/>
          <a:p>
            <a:r>
              <a:rPr lang="fr-FR" dirty="0" smtClean="0"/>
              <a:t>Quizz (3/4)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642910" y="3546056"/>
            <a:ext cx="428628" cy="525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1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28596" y="1928802"/>
            <a:ext cx="3000396" cy="17569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from</a:t>
            </a:r>
            <a:r>
              <a:rPr lang="fr-FR" sz="2000" dirty="0" smtClean="0"/>
              <a:t> </a:t>
            </a:r>
            <a:r>
              <a:rPr lang="fr-FR" sz="2000" dirty="0" err="1" smtClean="0"/>
              <a:t>small</a:t>
            </a:r>
            <a:r>
              <a:rPr lang="fr-FR" sz="2000" dirty="0" smtClean="0"/>
              <a:t> import x, y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x = 4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y[0] = 5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import </a:t>
            </a:r>
            <a:r>
              <a:rPr lang="fr-FR" sz="2000" dirty="0" err="1" smtClean="0"/>
              <a:t>small</a:t>
            </a:r>
            <a:endParaRPr lang="fr-FR" sz="2000" dirty="0" smtClean="0"/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small.x</a:t>
            </a:r>
            <a:endParaRPr lang="fr-FR" sz="20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642910" y="5357826"/>
            <a:ext cx="3000396" cy="525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[ 2, 3 ]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428596" y="5832072"/>
            <a:ext cx="3000396" cy="525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y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28596" y="4667039"/>
            <a:ext cx="3000396" cy="833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reload</a:t>
            </a:r>
            <a:r>
              <a:rPr lang="fr-FR" sz="2000" dirty="0" smtClean="0"/>
              <a:t>(</a:t>
            </a:r>
            <a:r>
              <a:rPr lang="fr-FR" sz="2000" dirty="0" err="1" smtClean="0"/>
              <a:t>small</a:t>
            </a:r>
            <a:r>
              <a:rPr lang="fr-FR" sz="2000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small.y</a:t>
            </a:r>
            <a:endParaRPr lang="fr-FR" sz="2000" dirty="0" smtClean="0"/>
          </a:p>
        </p:txBody>
      </p:sp>
      <p:sp>
        <p:nvSpPr>
          <p:cNvPr id="13" name="ZoneTexte 12"/>
          <p:cNvSpPr txBox="1"/>
          <p:nvPr/>
        </p:nvSpPr>
        <p:spPr>
          <a:xfrm>
            <a:off x="642910" y="4286256"/>
            <a:ext cx="3000396" cy="525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[ 5, 3 ]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28596" y="3903246"/>
            <a:ext cx="3000396" cy="525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small.y</a:t>
            </a:r>
            <a:endParaRPr lang="fr-FR" sz="2000" dirty="0" smtClean="0"/>
          </a:p>
        </p:txBody>
      </p:sp>
      <p:sp>
        <p:nvSpPr>
          <p:cNvPr id="16" name="ZoneTexte 15"/>
          <p:cNvSpPr txBox="1"/>
          <p:nvPr/>
        </p:nvSpPr>
        <p:spPr>
          <a:xfrm>
            <a:off x="642910" y="6260700"/>
            <a:ext cx="3000396" cy="525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[ 5, 3 ]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71472" y="1071546"/>
            <a:ext cx="2714644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x = 1</a:t>
            </a:r>
          </a:p>
          <a:p>
            <a:r>
              <a:rPr lang="fr-FR" sz="2000" dirty="0" smtClean="0"/>
              <a:t>y = [ 2, 3 ]</a:t>
            </a:r>
            <a:endParaRPr lang="fr-FR" sz="2000" dirty="0"/>
          </a:p>
        </p:txBody>
      </p:sp>
      <p:sp>
        <p:nvSpPr>
          <p:cNvPr id="17" name="ZoneTexte 16"/>
          <p:cNvSpPr txBox="1"/>
          <p:nvPr/>
        </p:nvSpPr>
        <p:spPr>
          <a:xfrm>
            <a:off x="2000232" y="1075483"/>
            <a:ext cx="1276360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2000" b="1" i="1" dirty="0" smtClean="0"/>
              <a:t>small.py</a:t>
            </a:r>
            <a:endParaRPr lang="fr-FR" sz="2000" dirty="0"/>
          </a:p>
        </p:txBody>
      </p:sp>
      <p:cxnSp>
        <p:nvCxnSpPr>
          <p:cNvPr id="19" name="Connecteur droit 18"/>
          <p:cNvCxnSpPr/>
          <p:nvPr/>
        </p:nvCxnSpPr>
        <p:spPr>
          <a:xfrm rot="5400000">
            <a:off x="4286248" y="3286124"/>
            <a:ext cx="1714512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4500562" y="3286124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y</a:t>
            </a:r>
            <a:endParaRPr lang="fr-FR" sz="2400" dirty="0"/>
          </a:p>
        </p:txBody>
      </p:sp>
      <p:cxnSp>
        <p:nvCxnSpPr>
          <p:cNvPr id="26" name="Connecteur droit avec flèche 17"/>
          <p:cNvCxnSpPr/>
          <p:nvPr/>
        </p:nvCxnSpPr>
        <p:spPr>
          <a:xfrm flipV="1">
            <a:off x="4929190" y="3286124"/>
            <a:ext cx="2393173" cy="214314"/>
          </a:xfrm>
          <a:prstGeom prst="bentConnector4">
            <a:avLst>
              <a:gd name="adj1" fmla="val 16693"/>
              <a:gd name="adj2" fmla="val 232922"/>
            </a:avLst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4500562" y="2643182"/>
            <a:ext cx="42862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x</a:t>
            </a:r>
            <a:endParaRPr lang="fr-FR" sz="2400" dirty="0"/>
          </a:p>
        </p:txBody>
      </p:sp>
      <p:cxnSp>
        <p:nvCxnSpPr>
          <p:cNvPr id="28" name="Connecteur droit avec flèche 17"/>
          <p:cNvCxnSpPr>
            <a:stCxn id="27" idx="3"/>
            <a:endCxn id="20" idx="0"/>
          </p:cNvCxnSpPr>
          <p:nvPr/>
        </p:nvCxnSpPr>
        <p:spPr>
          <a:xfrm>
            <a:off x="4929190" y="2857496"/>
            <a:ext cx="1107289" cy="428628"/>
          </a:xfrm>
          <a:prstGeom prst="bentConnector2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5715008" y="3286124"/>
            <a:ext cx="642942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1</a:t>
            </a:r>
            <a:endParaRPr lang="fr-FR" sz="2400" dirty="0"/>
          </a:p>
        </p:txBody>
      </p:sp>
      <p:sp>
        <p:nvSpPr>
          <p:cNvPr id="21" name="Rectangle 20"/>
          <p:cNvSpPr/>
          <p:nvPr/>
        </p:nvSpPr>
        <p:spPr>
          <a:xfrm>
            <a:off x="6858016" y="3286124"/>
            <a:ext cx="85725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[0,1]</a:t>
            </a:r>
            <a:endParaRPr lang="fr-FR" sz="2400" dirty="0"/>
          </a:p>
        </p:txBody>
      </p:sp>
      <p:cxnSp>
        <p:nvCxnSpPr>
          <p:cNvPr id="22" name="Connecteur droit avec flèche 21"/>
          <p:cNvCxnSpPr/>
          <p:nvPr/>
        </p:nvCxnSpPr>
        <p:spPr>
          <a:xfrm rot="5400000">
            <a:off x="6858809" y="3000373"/>
            <a:ext cx="571506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5572132" y="2285992"/>
            <a:ext cx="2500330" cy="4286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{</a:t>
            </a:r>
            <a:r>
              <a:rPr lang="fr-FR" sz="2400" dirty="0" err="1" smtClean="0"/>
              <a:t>x,y</a:t>
            </a:r>
            <a:r>
              <a:rPr lang="fr-FR" sz="2400" dirty="0" smtClean="0"/>
              <a:t>}</a:t>
            </a:r>
            <a:endParaRPr lang="fr-FR" sz="2400" dirty="0"/>
          </a:p>
        </p:txBody>
      </p:sp>
      <p:cxnSp>
        <p:nvCxnSpPr>
          <p:cNvPr id="24" name="Connecteur droit avec flèche 23"/>
          <p:cNvCxnSpPr/>
          <p:nvPr/>
        </p:nvCxnSpPr>
        <p:spPr>
          <a:xfrm rot="5400000">
            <a:off x="5929322" y="3000372"/>
            <a:ext cx="571505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6643702" y="4214818"/>
            <a:ext cx="50006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</a:t>
            </a:r>
            <a:endParaRPr lang="fr-FR" sz="2400" dirty="0"/>
          </a:p>
        </p:txBody>
      </p:sp>
      <p:sp>
        <p:nvSpPr>
          <p:cNvPr id="57" name="Rectangle 56"/>
          <p:cNvSpPr/>
          <p:nvPr/>
        </p:nvSpPr>
        <p:spPr>
          <a:xfrm>
            <a:off x="7439044" y="4214818"/>
            <a:ext cx="490542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3</a:t>
            </a:r>
            <a:endParaRPr lang="fr-FR" sz="2400" dirty="0"/>
          </a:p>
        </p:txBody>
      </p:sp>
      <p:cxnSp>
        <p:nvCxnSpPr>
          <p:cNvPr id="58" name="Connecteur droit avec flèche 57"/>
          <p:cNvCxnSpPr/>
          <p:nvPr/>
        </p:nvCxnSpPr>
        <p:spPr>
          <a:xfrm rot="5400000">
            <a:off x="6741136" y="3955062"/>
            <a:ext cx="500066" cy="19446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avec flèche 59"/>
          <p:cNvCxnSpPr/>
          <p:nvPr/>
        </p:nvCxnSpPr>
        <p:spPr>
          <a:xfrm rot="5400000">
            <a:off x="7323752" y="3955062"/>
            <a:ext cx="500066" cy="19446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/>
          <p:cNvSpPr/>
          <p:nvPr/>
        </p:nvSpPr>
        <p:spPr>
          <a:xfrm>
            <a:off x="5357818" y="4857760"/>
            <a:ext cx="490542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4</a:t>
            </a:r>
            <a:endParaRPr lang="fr-FR" sz="2400" dirty="0"/>
          </a:p>
        </p:txBody>
      </p:sp>
      <p:sp>
        <p:nvSpPr>
          <p:cNvPr id="62" name="Rectangle 61"/>
          <p:cNvSpPr/>
          <p:nvPr/>
        </p:nvSpPr>
        <p:spPr>
          <a:xfrm>
            <a:off x="6072198" y="4857760"/>
            <a:ext cx="490542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5</a:t>
            </a:r>
            <a:endParaRPr lang="fr-FR" sz="2400" dirty="0"/>
          </a:p>
        </p:txBody>
      </p:sp>
      <p:cxnSp>
        <p:nvCxnSpPr>
          <p:cNvPr id="65" name="Connecteur droit avec flèche 17"/>
          <p:cNvCxnSpPr>
            <a:stCxn id="27" idx="3"/>
            <a:endCxn id="61" idx="0"/>
          </p:cNvCxnSpPr>
          <p:nvPr/>
        </p:nvCxnSpPr>
        <p:spPr>
          <a:xfrm>
            <a:off x="4929190" y="2857496"/>
            <a:ext cx="673899" cy="2000264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avec flèche 67"/>
          <p:cNvCxnSpPr/>
          <p:nvPr/>
        </p:nvCxnSpPr>
        <p:spPr>
          <a:xfrm rot="5400000">
            <a:off x="6087677" y="3944546"/>
            <a:ext cx="1143006" cy="683423"/>
          </a:xfrm>
          <a:prstGeom prst="bentConnector3">
            <a:avLst>
              <a:gd name="adj1" fmla="val 22923"/>
            </a:avLst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 86"/>
          <p:cNvSpPr/>
          <p:nvPr/>
        </p:nvSpPr>
        <p:spPr>
          <a:xfrm>
            <a:off x="3857620" y="2000240"/>
            <a:ext cx="1071570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/>
              <a:t>small</a:t>
            </a:r>
            <a:endParaRPr lang="fr-FR" sz="2400" dirty="0"/>
          </a:p>
        </p:txBody>
      </p:sp>
      <p:cxnSp>
        <p:nvCxnSpPr>
          <p:cNvPr id="88" name="Connecteur droit avec flèche 17"/>
          <p:cNvCxnSpPr>
            <a:stCxn id="87" idx="3"/>
          </p:cNvCxnSpPr>
          <p:nvPr/>
        </p:nvCxnSpPr>
        <p:spPr>
          <a:xfrm>
            <a:off x="4929190" y="2214554"/>
            <a:ext cx="642942" cy="285752"/>
          </a:xfrm>
          <a:prstGeom prst="bentConnector3">
            <a:avLst>
              <a:gd name="adj1" fmla="val 50000"/>
            </a:avLst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e 43"/>
          <p:cNvGrpSpPr/>
          <p:nvPr/>
        </p:nvGrpSpPr>
        <p:grpSpPr>
          <a:xfrm>
            <a:off x="7429520" y="5143512"/>
            <a:ext cx="1285884" cy="1143008"/>
            <a:chOff x="6786578" y="5357826"/>
            <a:chExt cx="1285884" cy="1143008"/>
          </a:xfrm>
        </p:grpSpPr>
        <p:sp>
          <p:nvSpPr>
            <p:cNvPr id="81" name="Rectangle 80"/>
            <p:cNvSpPr/>
            <p:nvPr/>
          </p:nvSpPr>
          <p:spPr>
            <a:xfrm>
              <a:off x="7000892" y="5357826"/>
              <a:ext cx="857256" cy="428628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 smtClean="0"/>
                <a:t>[0,1]</a:t>
              </a:r>
              <a:endParaRPr lang="fr-FR" sz="2400" dirty="0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6786578" y="6072206"/>
              <a:ext cx="500066" cy="428628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 smtClean="0"/>
                <a:t>2</a:t>
              </a:r>
              <a:endParaRPr lang="fr-FR" sz="2400" dirty="0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7581920" y="6072206"/>
              <a:ext cx="490542" cy="428628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 smtClean="0"/>
                <a:t>3</a:t>
              </a:r>
              <a:endParaRPr lang="fr-FR" sz="2400" dirty="0"/>
            </a:p>
          </p:txBody>
        </p:sp>
        <p:cxnSp>
          <p:nvCxnSpPr>
            <p:cNvPr id="100" name="Connecteur droit avec flèche 99"/>
            <p:cNvCxnSpPr/>
            <p:nvPr/>
          </p:nvCxnSpPr>
          <p:spPr>
            <a:xfrm rot="5400000">
              <a:off x="6995733" y="5933695"/>
              <a:ext cx="275434" cy="1588"/>
            </a:xfrm>
            <a:prstGeom prst="straightConnector1">
              <a:avLst/>
            </a:prstGeom>
            <a:ln w="2540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Connecteur droit avec flèche 100"/>
            <p:cNvCxnSpPr/>
            <p:nvPr/>
          </p:nvCxnSpPr>
          <p:spPr>
            <a:xfrm rot="5400000">
              <a:off x="7567236" y="5933695"/>
              <a:ext cx="275434" cy="1588"/>
            </a:xfrm>
            <a:prstGeom prst="straightConnector1">
              <a:avLst/>
            </a:prstGeom>
            <a:ln w="2540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7" name="Connecteur droit avec flèche 67"/>
          <p:cNvCxnSpPr>
            <a:endCxn id="81" idx="0"/>
          </p:cNvCxnSpPr>
          <p:nvPr/>
        </p:nvCxnSpPr>
        <p:spPr>
          <a:xfrm rot="16200000" flipH="1">
            <a:off x="6572266" y="3643316"/>
            <a:ext cx="2428890" cy="571502"/>
          </a:xfrm>
          <a:prstGeom prst="bentConnector3">
            <a:avLst>
              <a:gd name="adj1" fmla="val 12353"/>
            </a:avLst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9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4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0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10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10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6" grpId="0" animBg="1"/>
      <p:bldP spid="25" grpId="0" animBg="1"/>
      <p:bldP spid="27" grpId="0" animBg="1"/>
      <p:bldP spid="20" grpId="0" animBg="1"/>
      <p:bldP spid="20" grpId="1" animBg="1"/>
      <p:bldP spid="20" grpId="2" animBg="1"/>
      <p:bldP spid="21" grpId="0" animBg="1"/>
      <p:bldP spid="23" grpId="0" animBg="1"/>
      <p:bldP spid="56" grpId="0" animBg="1"/>
      <p:bldP spid="56" grpId="1" animBg="1"/>
      <p:bldP spid="57" grpId="0" animBg="1"/>
      <p:bldP spid="61" grpId="0" animBg="1"/>
      <p:bldP spid="62" grpId="0" animBg="1"/>
      <p:bldP spid="8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Quizz (4/4)</a:t>
            </a:r>
            <a:endParaRPr lang="fr-FR" dirty="0"/>
          </a:p>
        </p:txBody>
      </p:sp>
      <p:grpSp>
        <p:nvGrpSpPr>
          <p:cNvPr id="3" name="Groupe 11"/>
          <p:cNvGrpSpPr/>
          <p:nvPr/>
        </p:nvGrpSpPr>
        <p:grpSpPr>
          <a:xfrm>
            <a:off x="357158" y="1491311"/>
            <a:ext cx="3710786" cy="1230383"/>
            <a:chOff x="500034" y="5429264"/>
            <a:chExt cx="3429024" cy="1230383"/>
          </a:xfrm>
        </p:grpSpPr>
        <p:sp>
          <p:nvSpPr>
            <p:cNvPr id="13" name="ZoneTexte 12"/>
            <p:cNvSpPr txBox="1"/>
            <p:nvPr/>
          </p:nvSpPr>
          <p:spPr>
            <a:xfrm>
              <a:off x="500034" y="5518208"/>
              <a:ext cx="3357586" cy="1141439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108000" tIns="108000" rIns="108000" bIns="108000" rtlCol="0">
              <a:spAutoFit/>
            </a:bodyPr>
            <a:lstStyle/>
            <a:p>
              <a:r>
                <a:rPr lang="fr-FR" sz="2000" dirty="0" smtClean="0"/>
                <a:t>prompt = '%'</a:t>
              </a:r>
            </a:p>
            <a:p>
              <a:r>
                <a:rPr lang="fr-FR" sz="2000" dirty="0" err="1" smtClean="0"/>
                <a:t>def</a:t>
              </a:r>
              <a:r>
                <a:rPr lang="fr-FR" sz="2000" dirty="0" smtClean="0"/>
                <a:t> </a:t>
              </a:r>
              <a:r>
                <a:rPr lang="fr-FR" sz="2000" dirty="0" err="1" smtClean="0"/>
                <a:t>myprint</a:t>
              </a:r>
              <a:r>
                <a:rPr lang="fr-FR" sz="2000" dirty="0" smtClean="0"/>
                <a:t> (x)</a:t>
              </a:r>
            </a:p>
            <a:p>
              <a:r>
                <a:rPr lang="fr-FR" sz="2000" dirty="0" smtClean="0"/>
                <a:t>   </a:t>
              </a:r>
              <a:r>
                <a:rPr lang="fr-FR" sz="2000" dirty="0" err="1" smtClean="0"/>
                <a:t>print</a:t>
              </a:r>
              <a:r>
                <a:rPr lang="fr-FR" sz="2000" dirty="0" smtClean="0"/>
                <a:t>(</a:t>
              </a:r>
              <a:r>
                <a:rPr lang="fr-FR" sz="2000" dirty="0" err="1" smtClean="0"/>
                <a:t>prompt,x</a:t>
              </a:r>
              <a:r>
                <a:rPr lang="fr-FR" sz="2000" dirty="0" smtClean="0"/>
                <a:t>)</a:t>
              </a:r>
              <a:endParaRPr lang="fr-FR" sz="2000" dirty="0"/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2214546" y="5429264"/>
              <a:ext cx="1714512" cy="525886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108000" tIns="108000" rIns="108000" bIns="108000" rtlCol="0">
              <a:spAutoFit/>
            </a:bodyPr>
            <a:lstStyle/>
            <a:p>
              <a:pPr algn="ctr"/>
              <a:r>
                <a:rPr lang="fr-FR" sz="2000" b="1" i="1" dirty="0" smtClean="0"/>
                <a:t>module1.py</a:t>
              </a:r>
              <a:endParaRPr lang="fr-FR" sz="2000" i="1" dirty="0"/>
            </a:p>
          </p:txBody>
        </p:sp>
      </p:grpSp>
      <p:sp>
        <p:nvSpPr>
          <p:cNvPr id="15" name="ZoneTexte 14"/>
          <p:cNvSpPr txBox="1"/>
          <p:nvPr/>
        </p:nvSpPr>
        <p:spPr>
          <a:xfrm>
            <a:off x="4499992" y="1321023"/>
            <a:ext cx="4032448" cy="123110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8000" tIns="0" rIns="108000" bIns="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import module1 as m1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import module2 as m2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m1.prompt = '*'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m2.</a:t>
            </a:r>
            <a:r>
              <a:rPr lang="fr-FR" sz="2000" dirty="0" err="1" smtClean="0"/>
              <a:t>myprint</a:t>
            </a:r>
            <a:r>
              <a:rPr lang="fr-FR" sz="2000" dirty="0" smtClean="0"/>
              <a:t>('Hello !')</a:t>
            </a:r>
          </a:p>
        </p:txBody>
      </p:sp>
      <p:grpSp>
        <p:nvGrpSpPr>
          <p:cNvPr id="27" name="Groupe 11"/>
          <p:cNvGrpSpPr/>
          <p:nvPr/>
        </p:nvGrpSpPr>
        <p:grpSpPr>
          <a:xfrm>
            <a:off x="350888" y="3075487"/>
            <a:ext cx="3717056" cy="1845936"/>
            <a:chOff x="500034" y="5429264"/>
            <a:chExt cx="3429024" cy="1845936"/>
          </a:xfrm>
        </p:grpSpPr>
        <p:sp>
          <p:nvSpPr>
            <p:cNvPr id="28" name="ZoneTexte 27"/>
            <p:cNvSpPr txBox="1"/>
            <p:nvPr/>
          </p:nvSpPr>
          <p:spPr>
            <a:xfrm>
              <a:off x="500034" y="5518208"/>
              <a:ext cx="3357586" cy="175699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108000" tIns="108000" rIns="108000" bIns="108000" rtlCol="0">
              <a:spAutoFit/>
            </a:bodyPr>
            <a:lstStyle/>
            <a:p>
              <a:endParaRPr lang="fr-FR" sz="2000" dirty="0" smtClean="0"/>
            </a:p>
            <a:p>
              <a:endParaRPr lang="fr-FR" sz="2000" dirty="0" smtClean="0"/>
            </a:p>
            <a:p>
              <a:r>
                <a:rPr lang="fr-FR" sz="2000" dirty="0" err="1" smtClean="0"/>
                <a:t>from</a:t>
              </a:r>
              <a:r>
                <a:rPr lang="fr-FR" sz="2000" dirty="0" smtClean="0"/>
                <a:t> module1 import prompt</a:t>
              </a:r>
            </a:p>
            <a:p>
              <a:r>
                <a:rPr lang="fr-FR" sz="2000" dirty="0" err="1" smtClean="0"/>
                <a:t>def</a:t>
              </a:r>
              <a:r>
                <a:rPr lang="fr-FR" sz="2000" dirty="0" smtClean="0"/>
                <a:t> </a:t>
              </a:r>
              <a:r>
                <a:rPr lang="fr-FR" sz="2000" dirty="0" err="1" smtClean="0"/>
                <a:t>myprint</a:t>
              </a:r>
              <a:r>
                <a:rPr lang="fr-FR" sz="2000" dirty="0" smtClean="0"/>
                <a:t>(x)</a:t>
              </a:r>
            </a:p>
            <a:p>
              <a:r>
                <a:rPr lang="fr-FR" sz="2000" dirty="0" smtClean="0"/>
                <a:t>   </a:t>
              </a:r>
              <a:r>
                <a:rPr lang="fr-FR" sz="2000" dirty="0" err="1" smtClean="0"/>
                <a:t>print</a:t>
              </a:r>
              <a:r>
                <a:rPr lang="fr-FR" sz="2000" dirty="0" smtClean="0"/>
                <a:t>(</a:t>
              </a:r>
              <a:r>
                <a:rPr lang="fr-FR" sz="2000" dirty="0" err="1" smtClean="0"/>
                <a:t>prompt,x</a:t>
              </a:r>
              <a:r>
                <a:rPr lang="fr-FR" sz="2000" dirty="0" smtClean="0"/>
                <a:t>)</a:t>
              </a:r>
              <a:endParaRPr lang="fr-FR" sz="2000" dirty="0"/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2214546" y="5429264"/>
              <a:ext cx="1714512" cy="525886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lIns="108000" tIns="108000" rIns="108000" bIns="108000" rtlCol="0">
              <a:spAutoFit/>
            </a:bodyPr>
            <a:lstStyle/>
            <a:p>
              <a:pPr algn="ctr"/>
              <a:r>
                <a:rPr lang="fr-FR" sz="2000" b="1" i="1" dirty="0" smtClean="0"/>
                <a:t>module2.py</a:t>
              </a:r>
              <a:endParaRPr lang="fr-FR" sz="2000" i="1" dirty="0"/>
            </a:p>
          </p:txBody>
        </p:sp>
      </p:grpSp>
      <p:sp>
        <p:nvSpPr>
          <p:cNvPr id="37" name="ZoneTexte 36"/>
          <p:cNvSpPr txBox="1"/>
          <p:nvPr/>
        </p:nvSpPr>
        <p:spPr>
          <a:xfrm>
            <a:off x="4499992" y="2617167"/>
            <a:ext cx="4032448" cy="30777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8000" tIns="0" rIns="108000" bIns="0" rtlCol="0">
            <a:spAutoFit/>
          </a:bodyPr>
          <a:lstStyle/>
          <a:p>
            <a:r>
              <a:rPr lang="fr-FR" sz="2000" dirty="0" smtClean="0"/>
              <a:t>    % Hello !</a:t>
            </a:r>
          </a:p>
        </p:txBody>
      </p:sp>
      <p:sp>
        <p:nvSpPr>
          <p:cNvPr id="38" name="ZoneTexte 37"/>
          <p:cNvSpPr txBox="1"/>
          <p:nvPr/>
        </p:nvSpPr>
        <p:spPr>
          <a:xfrm>
            <a:off x="4499992" y="3212976"/>
            <a:ext cx="4032448" cy="61555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8000" tIns="0" rIns="108000" bIns="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reload</a:t>
            </a:r>
            <a:r>
              <a:rPr lang="fr-FR" sz="2000" dirty="0" smtClean="0"/>
              <a:t>(m2)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m2.</a:t>
            </a:r>
            <a:r>
              <a:rPr lang="fr-FR" sz="2000" dirty="0" err="1" smtClean="0"/>
              <a:t>myprint</a:t>
            </a:r>
            <a:r>
              <a:rPr lang="fr-FR" sz="2000" dirty="0" smtClean="0"/>
              <a:t>('Hello !')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4499992" y="3841303"/>
            <a:ext cx="4032448" cy="30777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8000" tIns="0" rIns="108000" bIns="0" rtlCol="0">
            <a:spAutoFit/>
          </a:bodyPr>
          <a:lstStyle/>
          <a:p>
            <a:r>
              <a:rPr lang="fr-FR" sz="2000" dirty="0" smtClean="0"/>
              <a:t>    * Hello !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4499992" y="4417367"/>
            <a:ext cx="4032448" cy="61555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8000" tIns="0" rIns="108000" bIns="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reload</a:t>
            </a:r>
            <a:r>
              <a:rPr lang="fr-FR" sz="2000" dirty="0" smtClean="0"/>
              <a:t>(m1)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m2.</a:t>
            </a:r>
            <a:r>
              <a:rPr lang="fr-FR" sz="2000" dirty="0" err="1" smtClean="0"/>
              <a:t>myprint</a:t>
            </a:r>
            <a:r>
              <a:rPr lang="fr-FR" sz="2000" dirty="0" smtClean="0"/>
              <a:t>('Hello !')</a:t>
            </a:r>
          </a:p>
        </p:txBody>
      </p:sp>
      <p:sp>
        <p:nvSpPr>
          <p:cNvPr id="41" name="ZoneTexte 40"/>
          <p:cNvSpPr txBox="1"/>
          <p:nvPr/>
        </p:nvSpPr>
        <p:spPr>
          <a:xfrm>
            <a:off x="4499992" y="5013176"/>
            <a:ext cx="4032448" cy="30777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8000" tIns="0" rIns="108000" bIns="0" rtlCol="0">
            <a:spAutoFit/>
          </a:bodyPr>
          <a:lstStyle/>
          <a:p>
            <a:r>
              <a:rPr lang="fr-FR" sz="2000" dirty="0" smtClean="0"/>
              <a:t>    * Hello !</a:t>
            </a:r>
          </a:p>
        </p:txBody>
      </p:sp>
      <p:sp>
        <p:nvSpPr>
          <p:cNvPr id="42" name="ZoneTexte 41"/>
          <p:cNvSpPr txBox="1"/>
          <p:nvPr/>
        </p:nvSpPr>
        <p:spPr>
          <a:xfrm>
            <a:off x="4499992" y="5464969"/>
            <a:ext cx="4032448" cy="61555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8000" tIns="0" rIns="108000" bIns="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reload</a:t>
            </a:r>
            <a:r>
              <a:rPr lang="fr-FR" sz="2000" dirty="0" smtClean="0"/>
              <a:t>(m2)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m2.</a:t>
            </a:r>
            <a:r>
              <a:rPr lang="fr-FR" sz="2000" dirty="0" err="1" smtClean="0"/>
              <a:t>myprint</a:t>
            </a:r>
            <a:r>
              <a:rPr lang="fr-FR" sz="2000" dirty="0" smtClean="0"/>
              <a:t>('Hello !')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4499992" y="6093296"/>
            <a:ext cx="4032448" cy="30777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8000" tIns="0" rIns="108000" bIns="0" rtlCol="0">
            <a:spAutoFit/>
          </a:bodyPr>
          <a:lstStyle/>
          <a:p>
            <a:r>
              <a:rPr lang="fr-FR" sz="2000" dirty="0" smtClean="0"/>
              <a:t>    % Hello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Morale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Fuyez </a:t>
            </a:r>
            <a:r>
              <a:rPr lang="fr-FR" b="1" i="1" dirty="0" err="1" smtClean="0"/>
              <a:t>from</a:t>
            </a:r>
            <a:r>
              <a:rPr lang="fr-FR" b="1" i="1" dirty="0" smtClean="0"/>
              <a:t> </a:t>
            </a:r>
            <a:r>
              <a:rPr lang="fr-FR" dirty="0" smtClean="0"/>
              <a:t>et </a:t>
            </a:r>
            <a:r>
              <a:rPr lang="fr-FR" b="1" i="1" dirty="0" err="1" smtClean="0"/>
              <a:t>reload</a:t>
            </a:r>
            <a:r>
              <a:rPr lang="fr-FR" dirty="0" smtClean="0"/>
              <a:t>…</a:t>
            </a:r>
          </a:p>
          <a:p>
            <a:r>
              <a:rPr lang="fr-FR" dirty="0" smtClean="0"/>
              <a:t>Evitez les "globales"…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Questions abordées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Qu'est-ce qu'un module ?</a:t>
            </a:r>
          </a:p>
          <a:p>
            <a:r>
              <a:rPr lang="fr-FR" dirty="0" smtClean="0"/>
              <a:t>Différences import/</a:t>
            </a:r>
            <a:r>
              <a:rPr lang="fr-FR" dirty="0" err="1" smtClean="0"/>
              <a:t>from</a:t>
            </a:r>
            <a:r>
              <a:rPr lang="fr-FR" dirty="0" smtClean="0"/>
              <a:t>/</a:t>
            </a:r>
            <a:r>
              <a:rPr lang="fr-FR" dirty="0" err="1" smtClean="0"/>
              <a:t>reload</a:t>
            </a:r>
            <a:r>
              <a:rPr lang="fr-FR" dirty="0" smtClean="0"/>
              <a:t> ?</a:t>
            </a:r>
          </a:p>
          <a:p>
            <a:r>
              <a:rPr lang="fr-FR" dirty="0" smtClean="0"/>
              <a:t>Qu'est-ce qu'un package ?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775954"/>
          </a:xfrm>
        </p:spPr>
        <p:txBody>
          <a:bodyPr anchor="t"/>
          <a:lstStyle/>
          <a:p>
            <a:r>
              <a:rPr lang="fr-FR" dirty="0" smtClean="0"/>
              <a:t>Définition d'un package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196752"/>
            <a:ext cx="4114800" cy="17281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200" dirty="0" smtClean="0"/>
              <a:t>Python appelle "package" tout répertoire contenant des fichiers python.</a:t>
            </a:r>
          </a:p>
          <a:p>
            <a:pPr marL="0" indent="0">
              <a:buNone/>
            </a:pPr>
            <a:r>
              <a:rPr lang="fr-FR" sz="2200" dirty="0" smtClean="0"/>
              <a:t>On peut l'utiliser comme préfixe lors des importations 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372200" y="2132856"/>
            <a:ext cx="1440160" cy="432048"/>
          </a:xfrm>
          <a:prstGeom prst="rect">
            <a:avLst/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/>
              <a:t>sys.path</a:t>
            </a:r>
            <a:endParaRPr lang="fr-FR" sz="2400" dirty="0"/>
          </a:p>
        </p:txBody>
      </p:sp>
      <p:sp>
        <p:nvSpPr>
          <p:cNvPr id="65" name="Rectangle 64"/>
          <p:cNvSpPr/>
          <p:nvPr/>
        </p:nvSpPr>
        <p:spPr>
          <a:xfrm>
            <a:off x="5292080" y="4005858"/>
            <a:ext cx="1711424" cy="440477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mod1.py</a:t>
            </a:r>
            <a:endParaRPr lang="fr-FR" sz="2400" dirty="0"/>
          </a:p>
        </p:txBody>
      </p:sp>
      <p:cxnSp>
        <p:nvCxnSpPr>
          <p:cNvPr id="66" name="Connecteur droit avec flèche 18"/>
          <p:cNvCxnSpPr>
            <a:stCxn id="16" idx="2"/>
            <a:endCxn id="65" idx="0"/>
          </p:cNvCxnSpPr>
          <p:nvPr/>
        </p:nvCxnSpPr>
        <p:spPr>
          <a:xfrm rot="5400000">
            <a:off x="6404012" y="3317590"/>
            <a:ext cx="432048" cy="9444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tangle 102"/>
          <p:cNvSpPr/>
          <p:nvPr/>
        </p:nvSpPr>
        <p:spPr>
          <a:xfrm>
            <a:off x="7164288" y="4005858"/>
            <a:ext cx="1711424" cy="440477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mod2.py</a:t>
            </a:r>
            <a:endParaRPr lang="fr-FR" sz="2400" dirty="0"/>
          </a:p>
        </p:txBody>
      </p:sp>
      <p:cxnSp>
        <p:nvCxnSpPr>
          <p:cNvPr id="104" name="Connecteur droit avec flèche 18"/>
          <p:cNvCxnSpPr>
            <a:stCxn id="16" idx="2"/>
            <a:endCxn id="103" idx="0"/>
          </p:cNvCxnSpPr>
          <p:nvPr/>
        </p:nvCxnSpPr>
        <p:spPr>
          <a:xfrm rot="16200000" flipH="1">
            <a:off x="7340116" y="3325974"/>
            <a:ext cx="432048" cy="927720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Connecteur droit avec flèche 181"/>
          <p:cNvCxnSpPr/>
          <p:nvPr/>
        </p:nvCxnSpPr>
        <p:spPr>
          <a:xfrm rot="5400000">
            <a:off x="6805042" y="2852142"/>
            <a:ext cx="57606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6372200" y="3145182"/>
            <a:ext cx="1440160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/>
              <a:t>pkg</a:t>
            </a:r>
            <a:endParaRPr lang="fr-FR" sz="2400" dirty="0"/>
          </a:p>
        </p:txBody>
      </p:sp>
      <p:sp>
        <p:nvSpPr>
          <p:cNvPr id="208" name="ZoneTexte 207"/>
          <p:cNvSpPr txBox="1"/>
          <p:nvPr/>
        </p:nvSpPr>
        <p:spPr>
          <a:xfrm>
            <a:off x="755576" y="2955377"/>
            <a:ext cx="3672408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import pkg.mod2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from</a:t>
            </a:r>
            <a:r>
              <a:rPr lang="fr-FR" sz="2000" dirty="0" smtClean="0"/>
              <a:t> pkg.mod2 import *</a:t>
            </a:r>
          </a:p>
        </p:txBody>
      </p:sp>
      <p:sp>
        <p:nvSpPr>
          <p:cNvPr id="218" name="Espace réservé du contenu 2"/>
          <p:cNvSpPr txBox="1">
            <a:spLocks/>
          </p:cNvSpPr>
          <p:nvPr/>
        </p:nvSpPr>
        <p:spPr bwMode="auto">
          <a:xfrm>
            <a:off x="467544" y="4077072"/>
            <a:ext cx="411480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fr-F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Comme pour les fichiers, Python recherche les packages au sein des répertoires listés dans </a:t>
            </a:r>
            <a:r>
              <a:rPr kumimoji="0" lang="fr-FR" sz="2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sys.path</a:t>
            </a:r>
            <a:r>
              <a:rPr kumimoji="0" lang="fr-F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8" grpId="0" animBg="1"/>
      <p:bldP spid="65" grpId="0" animBg="1"/>
      <p:bldP spid="103" grpId="0" animBg="1"/>
      <p:bldP spid="16" grpId="0" animBg="1"/>
      <p:bldP spid="208" grpId="0" animBg="1"/>
      <p:bldP spid="2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err="1" smtClean="0"/>
              <a:t>__init__</a:t>
            </a:r>
            <a:r>
              <a:rPr lang="fr-FR" dirty="0" smtClean="0"/>
              <a:t>.</a:t>
            </a:r>
            <a:r>
              <a:rPr lang="fr-FR" dirty="0" err="1" smtClean="0"/>
              <a:t>py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124744"/>
            <a:ext cx="6984776" cy="1944216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fr-FR" sz="2200" dirty="0" smtClean="0"/>
              <a:t>Tout package doit contenir un fichier </a:t>
            </a:r>
            <a:r>
              <a:rPr lang="fr-FR" sz="2200" b="1" i="1" dirty="0" err="1" smtClean="0"/>
              <a:t>__init__</a:t>
            </a:r>
            <a:r>
              <a:rPr lang="fr-FR" sz="2200" b="1" i="1" dirty="0" smtClean="0"/>
              <a:t>.</a:t>
            </a:r>
            <a:r>
              <a:rPr lang="fr-FR" sz="2200" b="1" i="1" dirty="0" err="1" smtClean="0"/>
              <a:t>py</a:t>
            </a:r>
            <a:r>
              <a:rPr lang="fr-FR" sz="2200" dirty="0" smtClean="0"/>
              <a:t>, exécuté lors de la première traversée de ce package.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fr-FR" sz="2200" dirty="0" smtClean="0"/>
              <a:t>Pour chaque package, un objet de type module est créé en mémoire, qui </a:t>
            </a:r>
            <a:r>
              <a:rPr lang="fr-FR" sz="2200" dirty="0" err="1" smtClean="0"/>
              <a:t>recoit</a:t>
            </a:r>
            <a:r>
              <a:rPr lang="fr-FR" sz="2200" dirty="0" smtClean="0"/>
              <a:t> les variables et fonctions créées par l'</a:t>
            </a:r>
            <a:r>
              <a:rPr lang="fr-FR" sz="2200" dirty="0" err="1" smtClean="0"/>
              <a:t>__init__</a:t>
            </a:r>
            <a:r>
              <a:rPr lang="fr-FR" sz="2200" dirty="0" smtClean="0"/>
              <a:t>.</a:t>
            </a:r>
            <a:r>
              <a:rPr lang="fr-FR" sz="2200" dirty="0" err="1" smtClean="0"/>
              <a:t>py</a:t>
            </a:r>
            <a:r>
              <a:rPr lang="fr-FR" sz="2200" dirty="0" smtClean="0"/>
              <a:t> correspondant.</a:t>
            </a:r>
          </a:p>
          <a:p>
            <a:pPr marL="0" indent="0">
              <a:buNone/>
            </a:pPr>
            <a:endParaRPr lang="fr-FR" sz="2200" dirty="0" smtClean="0"/>
          </a:p>
        </p:txBody>
      </p:sp>
      <p:sp>
        <p:nvSpPr>
          <p:cNvPr id="34" name="ZoneTexte 33"/>
          <p:cNvSpPr txBox="1"/>
          <p:nvPr/>
        </p:nvSpPr>
        <p:spPr>
          <a:xfrm>
            <a:off x="611561" y="3373928"/>
            <a:ext cx="2808311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x = 1</a:t>
            </a:r>
          </a:p>
          <a:p>
            <a:r>
              <a:rPr lang="fr-FR" sz="2000" dirty="0" err="1" smtClean="0"/>
              <a:t>print</a:t>
            </a:r>
            <a:r>
              <a:rPr lang="fr-FR" sz="2000" dirty="0" smtClean="0"/>
              <a:t>('</a:t>
            </a:r>
            <a:r>
              <a:rPr lang="fr-FR" sz="2000" dirty="0" err="1" smtClean="0"/>
              <a:t>pkg</a:t>
            </a:r>
            <a:r>
              <a:rPr lang="fr-FR" sz="2000" dirty="0" smtClean="0"/>
              <a:t> </a:t>
            </a:r>
            <a:r>
              <a:rPr lang="fr-FR" sz="2000" dirty="0" err="1" smtClean="0"/>
              <a:t>init</a:t>
            </a:r>
            <a:r>
              <a:rPr lang="fr-FR" sz="2000" dirty="0" smtClean="0"/>
              <a:t>')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1403648" y="3212976"/>
            <a:ext cx="2139974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err="1" smtClean="0"/>
              <a:t>pkg</a:t>
            </a:r>
            <a:r>
              <a:rPr lang="fr-FR" sz="2000" b="1" i="1" dirty="0" smtClean="0"/>
              <a:t>/</a:t>
            </a:r>
            <a:r>
              <a:rPr lang="fr-FR" sz="2000" b="1" i="1" dirty="0" err="1" smtClean="0"/>
              <a:t>__init__</a:t>
            </a:r>
            <a:r>
              <a:rPr lang="fr-FR" sz="2000" b="1" i="1" dirty="0" smtClean="0"/>
              <a:t>.</a:t>
            </a:r>
            <a:r>
              <a:rPr lang="fr-FR" sz="2000" b="1" i="1" dirty="0" err="1" smtClean="0"/>
              <a:t>py</a:t>
            </a:r>
            <a:endParaRPr lang="fr-FR" sz="2000" i="1" dirty="0"/>
          </a:p>
        </p:txBody>
      </p:sp>
      <p:sp>
        <p:nvSpPr>
          <p:cNvPr id="42" name="ZoneTexte 41"/>
          <p:cNvSpPr txBox="1"/>
          <p:nvPr/>
        </p:nvSpPr>
        <p:spPr>
          <a:xfrm>
            <a:off x="611561" y="4539553"/>
            <a:ext cx="2808311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y = 2</a:t>
            </a:r>
          </a:p>
          <a:p>
            <a:r>
              <a:rPr lang="fr-FR" sz="2000" dirty="0" err="1" smtClean="0"/>
              <a:t>print</a:t>
            </a:r>
            <a:r>
              <a:rPr lang="fr-FR" sz="2000" dirty="0" smtClean="0"/>
              <a:t>('in mod.py')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1547664" y="4365104"/>
            <a:ext cx="2016224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err="1" smtClean="0"/>
              <a:t>pkg</a:t>
            </a:r>
            <a:r>
              <a:rPr lang="fr-FR" sz="2000" b="1" i="1" dirty="0" smtClean="0"/>
              <a:t>/mod.py</a:t>
            </a:r>
            <a:endParaRPr lang="fr-FR" sz="2000" i="1" dirty="0"/>
          </a:p>
        </p:txBody>
      </p:sp>
      <p:sp>
        <p:nvSpPr>
          <p:cNvPr id="44" name="ZoneTexte 43"/>
          <p:cNvSpPr txBox="1"/>
          <p:nvPr/>
        </p:nvSpPr>
        <p:spPr>
          <a:xfrm>
            <a:off x="4139952" y="3212976"/>
            <a:ext cx="2520280" cy="32958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import pkg.mod</a:t>
            </a:r>
          </a:p>
          <a:p>
            <a:r>
              <a:rPr lang="fr-FR" sz="2000" dirty="0" smtClean="0"/>
              <a:t>    </a:t>
            </a:r>
            <a:r>
              <a:rPr lang="fr-FR" sz="2000" dirty="0" err="1" smtClean="0"/>
              <a:t>pkg</a:t>
            </a:r>
            <a:r>
              <a:rPr lang="fr-FR" sz="2000" dirty="0" smtClean="0"/>
              <a:t> </a:t>
            </a:r>
            <a:r>
              <a:rPr lang="fr-FR" sz="2000" dirty="0" err="1" smtClean="0"/>
              <a:t>init</a:t>
            </a:r>
            <a:endParaRPr lang="fr-FR" sz="2000" dirty="0" smtClean="0"/>
          </a:p>
          <a:p>
            <a:r>
              <a:rPr lang="fr-FR" sz="2000" dirty="0" smtClean="0"/>
              <a:t>    in mod.py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import pkg.mod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reload</a:t>
            </a:r>
            <a:r>
              <a:rPr lang="fr-FR" sz="2000" dirty="0" smtClean="0"/>
              <a:t>(</a:t>
            </a:r>
            <a:r>
              <a:rPr lang="fr-FR" sz="2000" dirty="0" err="1" smtClean="0"/>
              <a:t>pkg</a:t>
            </a:r>
            <a:r>
              <a:rPr lang="fr-FR" sz="2000" dirty="0" smtClean="0"/>
              <a:t>)</a:t>
            </a:r>
          </a:p>
          <a:p>
            <a:r>
              <a:rPr lang="fr-FR" sz="2000" dirty="0" smtClean="0"/>
              <a:t>    </a:t>
            </a:r>
            <a:r>
              <a:rPr lang="fr-FR" sz="2000" dirty="0" err="1" smtClean="0"/>
              <a:t>pkg</a:t>
            </a:r>
            <a:r>
              <a:rPr lang="fr-FR" sz="2000" dirty="0" smtClean="0"/>
              <a:t> </a:t>
            </a:r>
            <a:r>
              <a:rPr lang="fr-FR" sz="2000" dirty="0" err="1" smtClean="0"/>
              <a:t>init</a:t>
            </a:r>
            <a:endParaRPr lang="fr-FR" sz="2000" dirty="0" smtClean="0"/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pkg.x</a:t>
            </a:r>
            <a:endParaRPr lang="fr-FR" sz="2000" dirty="0" smtClean="0"/>
          </a:p>
          <a:p>
            <a:r>
              <a:rPr lang="fr-FR" sz="2000" dirty="0" smtClean="0"/>
              <a:t>    1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pkg.mod.y</a:t>
            </a:r>
          </a:p>
          <a:p>
            <a:r>
              <a:rPr lang="fr-FR" sz="2000" dirty="0" smtClean="0"/>
              <a:t>    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86012" y="3222096"/>
            <a:ext cx="858396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/>
              <a:t>pkg</a:t>
            </a:r>
            <a:endParaRPr lang="fr-FR" sz="2400" dirty="0"/>
          </a:p>
        </p:txBody>
      </p:sp>
      <p:cxnSp>
        <p:nvCxnSpPr>
          <p:cNvPr id="12" name="Connecteur droit avec flèche 11"/>
          <p:cNvCxnSpPr/>
          <p:nvPr/>
        </p:nvCxnSpPr>
        <p:spPr>
          <a:xfrm rot="5400000">
            <a:off x="7523534" y="3941382"/>
            <a:ext cx="576064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rot="10800000">
            <a:off x="7308304" y="3870168"/>
            <a:ext cx="939524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236296" y="4953708"/>
            <a:ext cx="48467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1</a:t>
            </a:r>
            <a:endParaRPr lang="fr-FR" sz="2400" dirty="0"/>
          </a:p>
        </p:txBody>
      </p:sp>
      <p:cxnSp>
        <p:nvCxnSpPr>
          <p:cNvPr id="15" name="Connecteur droit avec flèche 14"/>
          <p:cNvCxnSpPr/>
          <p:nvPr/>
        </p:nvCxnSpPr>
        <p:spPr>
          <a:xfrm rot="5400000">
            <a:off x="7777150" y="5057506"/>
            <a:ext cx="792088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236296" y="4239328"/>
            <a:ext cx="1224136" cy="4286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{</a:t>
            </a:r>
            <a:r>
              <a:rPr lang="fr-FR" sz="2400" dirty="0" err="1" smtClean="0"/>
              <a:t>x,mod</a:t>
            </a:r>
            <a:r>
              <a:rPr lang="fr-FR" sz="2400" dirty="0" smtClean="0"/>
              <a:t>}</a:t>
            </a:r>
            <a:endParaRPr lang="fr-FR" sz="2400" dirty="0"/>
          </a:p>
        </p:txBody>
      </p:sp>
      <p:cxnSp>
        <p:nvCxnSpPr>
          <p:cNvPr id="17" name="Connecteur droit avec flèche 16"/>
          <p:cNvCxnSpPr/>
          <p:nvPr/>
        </p:nvCxnSpPr>
        <p:spPr>
          <a:xfrm rot="16200000" flipH="1">
            <a:off x="7363781" y="4810832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7916858" y="6168724"/>
            <a:ext cx="48467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</a:t>
            </a:r>
            <a:endParaRPr lang="fr-FR" sz="2400" dirty="0"/>
          </a:p>
        </p:txBody>
      </p:sp>
      <p:sp>
        <p:nvSpPr>
          <p:cNvPr id="20" name="Rectangle 19"/>
          <p:cNvSpPr/>
          <p:nvPr/>
        </p:nvSpPr>
        <p:spPr>
          <a:xfrm>
            <a:off x="7884368" y="5454344"/>
            <a:ext cx="576064" cy="4286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{y}</a:t>
            </a:r>
            <a:endParaRPr lang="fr-FR" sz="2400" dirty="0"/>
          </a:p>
        </p:txBody>
      </p:sp>
      <p:cxnSp>
        <p:nvCxnSpPr>
          <p:cNvPr id="21" name="Connecteur droit avec flèche 20"/>
          <p:cNvCxnSpPr/>
          <p:nvPr/>
        </p:nvCxnSpPr>
        <p:spPr>
          <a:xfrm rot="16200000" flipH="1">
            <a:off x="8044343" y="6025848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err="1" smtClean="0"/>
              <a:t>from</a:t>
            </a:r>
            <a:r>
              <a:rPr lang="fr-FR" dirty="0" smtClean="0"/>
              <a:t>/as …</a:t>
            </a:r>
            <a:endParaRPr lang="fr-FR" dirty="0"/>
          </a:p>
        </p:txBody>
      </p:sp>
      <p:cxnSp>
        <p:nvCxnSpPr>
          <p:cNvPr id="30" name="Connecteur droit avec flèche 29"/>
          <p:cNvCxnSpPr/>
          <p:nvPr/>
        </p:nvCxnSpPr>
        <p:spPr>
          <a:xfrm rot="16200000" flipH="1">
            <a:off x="7035661" y="4000504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contenu 2"/>
          <p:cNvSpPr>
            <a:spLocks noGrp="1"/>
          </p:cNvSpPr>
          <p:nvPr>
            <p:ph idx="1"/>
          </p:nvPr>
        </p:nvSpPr>
        <p:spPr>
          <a:xfrm>
            <a:off x="467544" y="1124744"/>
            <a:ext cx="6984776" cy="1008112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fr-FR" sz="2200" dirty="0" smtClean="0"/>
              <a:t>… permet d'</a:t>
            </a:r>
            <a:r>
              <a:rPr lang="fr-FR" sz="2200" dirty="0" err="1" smtClean="0"/>
              <a:t>allléger</a:t>
            </a:r>
            <a:r>
              <a:rPr lang="fr-FR" sz="2200" dirty="0" smtClean="0"/>
              <a:t> l'accès ultérieur au module, mais accroît les risques de conflits de noms, et perd l'accès au package intermédiaire</a:t>
            </a:r>
          </a:p>
          <a:p>
            <a:pPr marL="0" indent="0">
              <a:buNone/>
            </a:pPr>
            <a:endParaRPr lang="fr-FR" sz="2200" dirty="0" smtClean="0"/>
          </a:p>
        </p:txBody>
      </p:sp>
      <p:sp>
        <p:nvSpPr>
          <p:cNvPr id="27" name="ZoneTexte 26"/>
          <p:cNvSpPr txBox="1"/>
          <p:nvPr/>
        </p:nvSpPr>
        <p:spPr>
          <a:xfrm>
            <a:off x="323529" y="3013888"/>
            <a:ext cx="2664295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x=1</a:t>
            </a:r>
          </a:p>
          <a:p>
            <a:r>
              <a:rPr lang="fr-FR" sz="2000" dirty="0" err="1" smtClean="0"/>
              <a:t>print</a:t>
            </a:r>
            <a:r>
              <a:rPr lang="fr-FR" sz="2000" dirty="0" smtClean="0"/>
              <a:t>('</a:t>
            </a:r>
            <a:r>
              <a:rPr lang="fr-FR" sz="2000" dirty="0" err="1" smtClean="0"/>
              <a:t>pkg</a:t>
            </a:r>
            <a:r>
              <a:rPr lang="fr-FR" sz="2000" dirty="0" smtClean="0"/>
              <a:t> </a:t>
            </a:r>
            <a:r>
              <a:rPr lang="fr-FR" sz="2000" dirty="0" err="1" smtClean="0"/>
              <a:t>init</a:t>
            </a:r>
            <a:r>
              <a:rPr lang="fr-FR" sz="2000" dirty="0" smtClean="0"/>
              <a:t>')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971600" y="2852936"/>
            <a:ext cx="2139974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err="1" smtClean="0"/>
              <a:t>pkg</a:t>
            </a:r>
            <a:r>
              <a:rPr lang="fr-FR" sz="2000" b="1" i="1" dirty="0" smtClean="0"/>
              <a:t>/</a:t>
            </a:r>
            <a:r>
              <a:rPr lang="fr-FR" sz="2000" b="1" i="1" dirty="0" err="1" smtClean="0"/>
              <a:t>__init__</a:t>
            </a:r>
            <a:r>
              <a:rPr lang="fr-FR" sz="2000" b="1" i="1" dirty="0" smtClean="0"/>
              <a:t>.</a:t>
            </a:r>
            <a:r>
              <a:rPr lang="fr-FR" sz="2000" b="1" i="1" dirty="0" err="1" smtClean="0"/>
              <a:t>py</a:t>
            </a:r>
            <a:endParaRPr lang="fr-FR" sz="2000" i="1" dirty="0"/>
          </a:p>
        </p:txBody>
      </p:sp>
      <p:sp>
        <p:nvSpPr>
          <p:cNvPr id="31" name="ZoneTexte 30"/>
          <p:cNvSpPr txBox="1"/>
          <p:nvPr/>
        </p:nvSpPr>
        <p:spPr>
          <a:xfrm>
            <a:off x="323529" y="4179513"/>
            <a:ext cx="2664295" cy="1141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y=2</a:t>
            </a:r>
          </a:p>
          <a:p>
            <a:r>
              <a:rPr lang="fr-FR" sz="2000" dirty="0" smtClean="0"/>
              <a:t>z=3</a:t>
            </a:r>
          </a:p>
          <a:p>
            <a:r>
              <a:rPr lang="fr-FR" sz="2000" dirty="0" err="1" smtClean="0"/>
              <a:t>print</a:t>
            </a:r>
            <a:r>
              <a:rPr lang="fr-FR" sz="2000" dirty="0" smtClean="0"/>
              <a:t>('in mod.py')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971600" y="4005064"/>
            <a:ext cx="2160240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err="1" smtClean="0"/>
              <a:t>pkg</a:t>
            </a:r>
            <a:r>
              <a:rPr lang="fr-FR" sz="2000" b="1" i="1" dirty="0" smtClean="0"/>
              <a:t>/mod.py</a:t>
            </a:r>
            <a:endParaRPr lang="fr-FR" sz="2000" i="1" dirty="0"/>
          </a:p>
        </p:txBody>
      </p:sp>
      <p:sp>
        <p:nvSpPr>
          <p:cNvPr id="33" name="ZoneTexte 32"/>
          <p:cNvSpPr txBox="1"/>
          <p:nvPr/>
        </p:nvSpPr>
        <p:spPr>
          <a:xfrm>
            <a:off x="3491880" y="2928663"/>
            <a:ext cx="2880320" cy="2680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from</a:t>
            </a:r>
            <a:r>
              <a:rPr lang="fr-FR" sz="2000" dirty="0" smtClean="0"/>
              <a:t> </a:t>
            </a:r>
            <a:r>
              <a:rPr lang="fr-FR" sz="2000" dirty="0" err="1" smtClean="0"/>
              <a:t>pkg</a:t>
            </a:r>
            <a:r>
              <a:rPr lang="fr-FR" sz="2000" dirty="0" smtClean="0"/>
              <a:t> import </a:t>
            </a:r>
            <a:r>
              <a:rPr lang="fr-FR" sz="2000" dirty="0" err="1" smtClean="0"/>
              <a:t>mod</a:t>
            </a:r>
            <a:endParaRPr lang="fr-FR" sz="2000" dirty="0" smtClean="0"/>
          </a:p>
          <a:p>
            <a:r>
              <a:rPr lang="fr-FR" sz="2000" dirty="0" smtClean="0"/>
              <a:t>    </a:t>
            </a:r>
            <a:r>
              <a:rPr lang="fr-FR" sz="2000" dirty="0" err="1" smtClean="0"/>
              <a:t>pkg</a:t>
            </a:r>
            <a:r>
              <a:rPr lang="fr-FR" sz="2000" dirty="0" smtClean="0"/>
              <a:t> </a:t>
            </a:r>
            <a:r>
              <a:rPr lang="fr-FR" sz="2000" dirty="0" err="1" smtClean="0"/>
              <a:t>init</a:t>
            </a:r>
            <a:endParaRPr lang="fr-FR" sz="2000" dirty="0" smtClean="0"/>
          </a:p>
          <a:p>
            <a:r>
              <a:rPr lang="fr-FR" sz="2000" dirty="0" smtClean="0"/>
              <a:t>    in mod.py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import pkg.mod as m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mod.y</a:t>
            </a:r>
            <a:endParaRPr lang="fr-FR" sz="2000" dirty="0" smtClean="0"/>
          </a:p>
          <a:p>
            <a:r>
              <a:rPr lang="fr-FR" sz="2000" dirty="0" smtClean="0"/>
              <a:t>    2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m.z</a:t>
            </a:r>
            <a:endParaRPr lang="fr-FR" sz="2000" dirty="0" smtClean="0"/>
          </a:p>
          <a:p>
            <a:r>
              <a:rPr lang="fr-FR" sz="2000" dirty="0" smtClean="0"/>
              <a:t>    3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380312" y="2862056"/>
            <a:ext cx="858396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/>
              <a:t>mod</a:t>
            </a:r>
            <a:endParaRPr lang="fr-FR" sz="2400" dirty="0"/>
          </a:p>
        </p:txBody>
      </p:sp>
      <p:cxnSp>
        <p:nvCxnSpPr>
          <p:cNvPr id="35" name="Connecteur droit avec flèche 34"/>
          <p:cNvCxnSpPr/>
          <p:nvPr/>
        </p:nvCxnSpPr>
        <p:spPr>
          <a:xfrm rot="5400000">
            <a:off x="7205646" y="4189644"/>
            <a:ext cx="1790286" cy="794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 rot="10800000" flipV="1">
            <a:off x="7236296" y="3501008"/>
            <a:ext cx="1512168" cy="912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6751620" y="4593668"/>
            <a:ext cx="48467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1</a:t>
            </a:r>
            <a:endParaRPr lang="fr-FR" sz="2400" dirty="0"/>
          </a:p>
        </p:txBody>
      </p:sp>
      <p:cxnSp>
        <p:nvCxnSpPr>
          <p:cNvPr id="38" name="Connecteur droit avec flèche 37"/>
          <p:cNvCxnSpPr/>
          <p:nvPr/>
        </p:nvCxnSpPr>
        <p:spPr>
          <a:xfrm rot="5400000">
            <a:off x="7417110" y="4697466"/>
            <a:ext cx="792088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6732240" y="3879288"/>
            <a:ext cx="1224136" cy="4286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{</a:t>
            </a:r>
            <a:r>
              <a:rPr lang="fr-FR" sz="2400" dirty="0" err="1" smtClean="0"/>
              <a:t>x,mod</a:t>
            </a:r>
            <a:r>
              <a:rPr lang="fr-FR" sz="2400" dirty="0" smtClean="0"/>
              <a:t>}</a:t>
            </a:r>
            <a:endParaRPr lang="fr-FR" sz="2400" dirty="0"/>
          </a:p>
        </p:txBody>
      </p:sp>
      <p:cxnSp>
        <p:nvCxnSpPr>
          <p:cNvPr id="40" name="Connecteur droit avec flèche 39"/>
          <p:cNvCxnSpPr/>
          <p:nvPr/>
        </p:nvCxnSpPr>
        <p:spPr>
          <a:xfrm rot="16200000" flipH="1">
            <a:off x="6879105" y="4450792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7452320" y="5808684"/>
            <a:ext cx="48467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</a:t>
            </a:r>
            <a:endParaRPr lang="fr-FR" sz="2400" dirty="0"/>
          </a:p>
        </p:txBody>
      </p:sp>
      <p:sp>
        <p:nvSpPr>
          <p:cNvPr id="42" name="Rectangle 41"/>
          <p:cNvSpPr/>
          <p:nvPr/>
        </p:nvSpPr>
        <p:spPr>
          <a:xfrm>
            <a:off x="7596336" y="5094304"/>
            <a:ext cx="936104" cy="4286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{</a:t>
            </a:r>
            <a:r>
              <a:rPr lang="fr-FR" sz="2400" dirty="0" err="1" smtClean="0"/>
              <a:t>y,z</a:t>
            </a:r>
            <a:r>
              <a:rPr lang="fr-FR" sz="2400" dirty="0" smtClean="0"/>
              <a:t>}</a:t>
            </a:r>
            <a:endParaRPr lang="fr-FR" sz="2400" dirty="0"/>
          </a:p>
        </p:txBody>
      </p:sp>
      <p:cxnSp>
        <p:nvCxnSpPr>
          <p:cNvPr id="43" name="Connecteur droit avec flèche 42"/>
          <p:cNvCxnSpPr/>
          <p:nvPr/>
        </p:nvCxnSpPr>
        <p:spPr>
          <a:xfrm rot="16200000" flipH="1">
            <a:off x="7579805" y="5665808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8119772" y="5808684"/>
            <a:ext cx="48467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3</a:t>
            </a:r>
            <a:endParaRPr lang="fr-FR" sz="2400" dirty="0"/>
          </a:p>
        </p:txBody>
      </p:sp>
      <p:cxnSp>
        <p:nvCxnSpPr>
          <p:cNvPr id="49" name="Connecteur droit avec flèche 48"/>
          <p:cNvCxnSpPr/>
          <p:nvPr/>
        </p:nvCxnSpPr>
        <p:spPr>
          <a:xfrm rot="16200000" flipH="1">
            <a:off x="8247257" y="5665808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8316416" y="2862056"/>
            <a:ext cx="426348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m</a:t>
            </a:r>
          </a:p>
        </p:txBody>
      </p:sp>
      <p:cxnSp>
        <p:nvCxnSpPr>
          <p:cNvPr id="52" name="Connecteur droit avec flèche 51"/>
          <p:cNvCxnSpPr/>
          <p:nvPr/>
        </p:nvCxnSpPr>
        <p:spPr>
          <a:xfrm rot="5400000">
            <a:off x="7498584" y="4189644"/>
            <a:ext cx="1790286" cy="794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Importer tous les modules</a:t>
            </a:r>
            <a:endParaRPr lang="fr-FR" dirty="0"/>
          </a:p>
        </p:txBody>
      </p:sp>
      <p:sp>
        <p:nvSpPr>
          <p:cNvPr id="22" name="Espace réservé du contenu 2"/>
          <p:cNvSpPr>
            <a:spLocks noGrp="1"/>
          </p:cNvSpPr>
          <p:nvPr>
            <p:ph idx="1"/>
          </p:nvPr>
        </p:nvSpPr>
        <p:spPr>
          <a:xfrm>
            <a:off x="467544" y="1124744"/>
            <a:ext cx="7776864" cy="5733256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fr-FR" sz="2200" dirty="0" smtClean="0"/>
              <a:t>Aucun moyen implicite et automatique.</a:t>
            </a:r>
            <a:br>
              <a:rPr lang="fr-FR" sz="2200" dirty="0" smtClean="0"/>
            </a:br>
            <a:r>
              <a:rPr lang="fr-FR" sz="2200" dirty="0" smtClean="0"/>
              <a:t>Trois possibilités explicites :</a:t>
            </a:r>
          </a:p>
          <a:p>
            <a:pPr marL="0" indent="0">
              <a:spcBef>
                <a:spcPts val="1200"/>
              </a:spcBef>
              <a:buNone/>
            </a:pPr>
            <a:endParaRPr lang="fr-FR" sz="2200" dirty="0" smtClean="0"/>
          </a:p>
          <a:p>
            <a:pPr marL="0" indent="0">
              <a:spcBef>
                <a:spcPts val="1200"/>
              </a:spcBef>
              <a:buNone/>
            </a:pPr>
            <a:r>
              <a:rPr lang="fr-FR" sz="2200" dirty="0" smtClean="0"/>
              <a:t>1)</a:t>
            </a:r>
          </a:p>
          <a:p>
            <a:pPr marL="0" indent="0">
              <a:spcBef>
                <a:spcPts val="1200"/>
              </a:spcBef>
              <a:buNone/>
            </a:pPr>
            <a:endParaRPr lang="fr-FR" sz="2200" dirty="0" smtClean="0"/>
          </a:p>
          <a:p>
            <a:pPr marL="0" indent="0">
              <a:spcBef>
                <a:spcPts val="1200"/>
              </a:spcBef>
              <a:buNone/>
            </a:pPr>
            <a:endParaRPr lang="fr-FR" sz="2200" dirty="0" smtClean="0"/>
          </a:p>
          <a:p>
            <a:pPr marL="0" indent="0">
              <a:spcBef>
                <a:spcPts val="1200"/>
              </a:spcBef>
              <a:buNone/>
            </a:pPr>
            <a:r>
              <a:rPr lang="fr-FR" sz="2200" dirty="0" smtClean="0"/>
              <a:t>2)</a:t>
            </a:r>
          </a:p>
          <a:p>
            <a:pPr marL="0" indent="0">
              <a:spcBef>
                <a:spcPts val="1200"/>
              </a:spcBef>
              <a:buNone/>
            </a:pPr>
            <a:endParaRPr lang="fr-FR" sz="2200" dirty="0" smtClean="0"/>
          </a:p>
          <a:p>
            <a:pPr marL="0" indent="0">
              <a:spcBef>
                <a:spcPts val="1200"/>
              </a:spcBef>
              <a:buNone/>
            </a:pPr>
            <a:endParaRPr lang="fr-FR" sz="2200" dirty="0" smtClean="0"/>
          </a:p>
          <a:p>
            <a:pPr marL="0" indent="0">
              <a:spcBef>
                <a:spcPts val="1200"/>
              </a:spcBef>
              <a:buNone/>
            </a:pPr>
            <a:r>
              <a:rPr lang="fr-FR" sz="2200" dirty="0" smtClean="0"/>
              <a:t>3)</a:t>
            </a:r>
          </a:p>
          <a:p>
            <a:pPr marL="0" indent="0">
              <a:spcBef>
                <a:spcPts val="1200"/>
              </a:spcBef>
              <a:buNone/>
            </a:pPr>
            <a:endParaRPr lang="fr-FR" sz="2200" dirty="0" smtClean="0"/>
          </a:p>
          <a:p>
            <a:pPr marL="0" indent="0">
              <a:buNone/>
            </a:pPr>
            <a:endParaRPr lang="fr-FR" sz="2200" dirty="0" smtClean="0"/>
          </a:p>
        </p:txBody>
      </p:sp>
      <p:sp>
        <p:nvSpPr>
          <p:cNvPr id="27" name="ZoneTexte 26"/>
          <p:cNvSpPr txBox="1"/>
          <p:nvPr/>
        </p:nvSpPr>
        <p:spPr>
          <a:xfrm>
            <a:off x="1691680" y="2293808"/>
            <a:ext cx="3600399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import mod1</a:t>
            </a:r>
          </a:p>
          <a:p>
            <a:r>
              <a:rPr lang="fr-FR" sz="2000" dirty="0" smtClean="0"/>
              <a:t>import mod2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3296121" y="2132856"/>
            <a:ext cx="2139974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err="1" smtClean="0"/>
              <a:t>pkg</a:t>
            </a:r>
            <a:r>
              <a:rPr lang="fr-FR" sz="2000" b="1" i="1" dirty="0" smtClean="0"/>
              <a:t>/</a:t>
            </a:r>
            <a:r>
              <a:rPr lang="fr-FR" sz="2000" b="1" i="1" dirty="0" err="1" smtClean="0"/>
              <a:t>__init__</a:t>
            </a:r>
            <a:r>
              <a:rPr lang="fr-FR" sz="2000" b="1" i="1" dirty="0" smtClean="0"/>
              <a:t>.</a:t>
            </a:r>
            <a:r>
              <a:rPr lang="fr-FR" sz="2000" b="1" i="1" dirty="0" err="1" smtClean="0"/>
              <a:t>py</a:t>
            </a:r>
            <a:endParaRPr lang="fr-FR" sz="2000" i="1" dirty="0"/>
          </a:p>
        </p:txBody>
      </p:sp>
      <p:sp>
        <p:nvSpPr>
          <p:cNvPr id="33" name="ZoneTexte 32"/>
          <p:cNvSpPr txBox="1"/>
          <p:nvPr/>
        </p:nvSpPr>
        <p:spPr>
          <a:xfrm>
            <a:off x="5652120" y="2307305"/>
            <a:ext cx="2448272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import </a:t>
            </a:r>
            <a:r>
              <a:rPr lang="fr-FR" sz="2000" dirty="0" err="1" smtClean="0"/>
              <a:t>pkg</a:t>
            </a:r>
            <a:endParaRPr lang="fr-FR" sz="2000" dirty="0" smtClean="0"/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pkg.mod1…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1691680" y="3733968"/>
            <a:ext cx="3600399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import mod1</a:t>
            </a:r>
          </a:p>
          <a:p>
            <a:r>
              <a:rPr lang="fr-FR" sz="2000" dirty="0" smtClean="0"/>
              <a:t>import mod2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3296121" y="3573016"/>
            <a:ext cx="2139974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err="1" smtClean="0"/>
              <a:t>pkg</a:t>
            </a:r>
            <a:r>
              <a:rPr lang="fr-FR" sz="2000" b="1" i="1" dirty="0" smtClean="0"/>
              <a:t>/</a:t>
            </a:r>
            <a:r>
              <a:rPr lang="fr-FR" sz="2000" b="1" i="1" dirty="0" err="1" smtClean="0"/>
              <a:t>__init__</a:t>
            </a:r>
            <a:r>
              <a:rPr lang="fr-FR" sz="2000" b="1" i="1" dirty="0" smtClean="0"/>
              <a:t>.</a:t>
            </a:r>
            <a:r>
              <a:rPr lang="fr-FR" sz="2000" b="1" i="1" dirty="0" err="1" smtClean="0"/>
              <a:t>py</a:t>
            </a:r>
            <a:endParaRPr lang="fr-FR" sz="2000" i="1" dirty="0"/>
          </a:p>
        </p:txBody>
      </p:sp>
      <p:sp>
        <p:nvSpPr>
          <p:cNvPr id="26" name="ZoneTexte 25"/>
          <p:cNvSpPr txBox="1"/>
          <p:nvPr/>
        </p:nvSpPr>
        <p:spPr>
          <a:xfrm>
            <a:off x="5652120" y="3747465"/>
            <a:ext cx="2448272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from</a:t>
            </a:r>
            <a:r>
              <a:rPr lang="fr-FR" sz="2000" dirty="0" smtClean="0"/>
              <a:t> </a:t>
            </a:r>
            <a:r>
              <a:rPr lang="fr-FR" sz="2000" dirty="0" err="1" smtClean="0"/>
              <a:t>pkg</a:t>
            </a:r>
            <a:r>
              <a:rPr lang="fr-FR" sz="2000" dirty="0" smtClean="0"/>
              <a:t> import *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mod1…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1691680" y="5174128"/>
            <a:ext cx="3600399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 </a:t>
            </a:r>
            <a:br>
              <a:rPr lang="fr-FR" sz="2000" dirty="0" smtClean="0"/>
            </a:br>
            <a:r>
              <a:rPr lang="fr-FR" sz="2000" dirty="0" err="1" smtClean="0"/>
              <a:t>__all__</a:t>
            </a:r>
            <a:r>
              <a:rPr lang="fr-FR" sz="2000" dirty="0" smtClean="0"/>
              <a:t> = [ 'mod1', 'mod2' ]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3296121" y="5013176"/>
            <a:ext cx="2139974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err="1" smtClean="0"/>
              <a:t>pkg</a:t>
            </a:r>
            <a:r>
              <a:rPr lang="fr-FR" sz="2000" b="1" i="1" dirty="0" smtClean="0"/>
              <a:t>/</a:t>
            </a:r>
            <a:r>
              <a:rPr lang="fr-FR" sz="2000" b="1" i="1" dirty="0" err="1" smtClean="0"/>
              <a:t>__init__</a:t>
            </a:r>
            <a:r>
              <a:rPr lang="fr-FR" sz="2000" b="1" i="1" dirty="0" smtClean="0"/>
              <a:t>.</a:t>
            </a:r>
            <a:r>
              <a:rPr lang="fr-FR" sz="2000" b="1" i="1" dirty="0" err="1" smtClean="0"/>
              <a:t>py</a:t>
            </a:r>
            <a:endParaRPr lang="fr-FR" sz="2000" i="1" dirty="0"/>
          </a:p>
        </p:txBody>
      </p:sp>
      <p:sp>
        <p:nvSpPr>
          <p:cNvPr id="45" name="ZoneTexte 44"/>
          <p:cNvSpPr txBox="1"/>
          <p:nvPr/>
        </p:nvSpPr>
        <p:spPr>
          <a:xfrm>
            <a:off x="5652120" y="5187625"/>
            <a:ext cx="2448272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from</a:t>
            </a:r>
            <a:r>
              <a:rPr lang="fr-FR" sz="2000" dirty="0" smtClean="0"/>
              <a:t> </a:t>
            </a:r>
            <a:r>
              <a:rPr lang="fr-FR" sz="2000" dirty="0" err="1" smtClean="0"/>
              <a:t>pkg</a:t>
            </a:r>
            <a:r>
              <a:rPr lang="fr-FR" sz="2000" dirty="0" smtClean="0"/>
              <a:t> import *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mod1…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Hiérarchie de packages</a:t>
            </a:r>
            <a:endParaRPr lang="fr-FR" dirty="0"/>
          </a:p>
        </p:txBody>
      </p:sp>
      <p:sp>
        <p:nvSpPr>
          <p:cNvPr id="31" name="Rectangle 30"/>
          <p:cNvSpPr/>
          <p:nvPr/>
        </p:nvSpPr>
        <p:spPr>
          <a:xfrm>
            <a:off x="5292080" y="1268760"/>
            <a:ext cx="1440160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dir1</a:t>
            </a:r>
            <a:endParaRPr lang="fr-FR" sz="2400" dirty="0"/>
          </a:p>
        </p:txBody>
      </p:sp>
      <p:cxnSp>
        <p:nvCxnSpPr>
          <p:cNvPr id="187" name="Connecteur droit avec flèche 186"/>
          <p:cNvCxnSpPr>
            <a:stCxn id="31" idx="2"/>
            <a:endCxn id="32" idx="0"/>
          </p:cNvCxnSpPr>
          <p:nvPr/>
        </p:nvCxnSpPr>
        <p:spPr>
          <a:xfrm rot="16200000" flipH="1">
            <a:off x="6298482" y="1411066"/>
            <a:ext cx="291452" cy="864096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6156176" y="1988840"/>
            <a:ext cx="1440160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dir2</a:t>
            </a:r>
            <a:endParaRPr lang="fr-FR" sz="2400" dirty="0"/>
          </a:p>
        </p:txBody>
      </p:sp>
      <p:cxnSp>
        <p:nvCxnSpPr>
          <p:cNvPr id="197" name="Connecteur droit avec flèche 196"/>
          <p:cNvCxnSpPr>
            <a:stCxn id="32" idx="2"/>
            <a:endCxn id="205" idx="0"/>
          </p:cNvCxnSpPr>
          <p:nvPr/>
        </p:nvCxnSpPr>
        <p:spPr>
          <a:xfrm rot="16200000" flipH="1">
            <a:off x="7230394" y="2063330"/>
            <a:ext cx="291452" cy="99972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Rectangle 201"/>
          <p:cNvSpPr/>
          <p:nvPr/>
        </p:nvSpPr>
        <p:spPr>
          <a:xfrm>
            <a:off x="5004048" y="2708920"/>
            <a:ext cx="1711424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/>
              <a:t>__init__</a:t>
            </a:r>
            <a:r>
              <a:rPr lang="fr-FR" sz="2400" dirty="0" smtClean="0"/>
              <a:t>.y</a:t>
            </a:r>
            <a:endParaRPr lang="fr-FR" sz="2400" dirty="0"/>
          </a:p>
        </p:txBody>
      </p:sp>
      <p:cxnSp>
        <p:nvCxnSpPr>
          <p:cNvPr id="203" name="Connecteur droit avec flèche 202"/>
          <p:cNvCxnSpPr>
            <a:stCxn id="32" idx="2"/>
            <a:endCxn id="202" idx="0"/>
          </p:cNvCxnSpPr>
          <p:nvPr/>
        </p:nvCxnSpPr>
        <p:spPr>
          <a:xfrm rot="5400000">
            <a:off x="6222282" y="2054946"/>
            <a:ext cx="291452" cy="1016496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" name="Rectangle 204"/>
          <p:cNvSpPr/>
          <p:nvPr/>
        </p:nvSpPr>
        <p:spPr>
          <a:xfrm>
            <a:off x="7020272" y="2708920"/>
            <a:ext cx="1711424" cy="440477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mod1.py</a:t>
            </a:r>
            <a:endParaRPr lang="fr-FR" sz="2400" dirty="0"/>
          </a:p>
        </p:txBody>
      </p:sp>
      <p:sp>
        <p:nvSpPr>
          <p:cNvPr id="219" name="Espace réservé du contenu 2"/>
          <p:cNvSpPr txBox="1">
            <a:spLocks/>
          </p:cNvSpPr>
          <p:nvPr/>
        </p:nvSpPr>
        <p:spPr bwMode="auto">
          <a:xfrm>
            <a:off x="467544" y="1174922"/>
            <a:ext cx="3672408" cy="1606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fr-FR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On peut imbriquer autant de niveaux de répertoires que désiré,</a:t>
            </a:r>
            <a:r>
              <a:rPr kumimoji="0" lang="fr-FR" sz="2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avec autant de fichiers </a:t>
            </a:r>
            <a:r>
              <a:rPr kumimoji="0" lang="fr-FR" sz="22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__init__</a:t>
            </a:r>
            <a:r>
              <a:rPr kumimoji="0" lang="fr-FR" sz="2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fr-FR" sz="22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py</a:t>
            </a:r>
            <a:r>
              <a:rPr kumimoji="0" lang="fr-FR" sz="2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.</a:t>
            </a:r>
            <a:endParaRPr kumimoji="0" lang="fr-FR" sz="2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5" name="ZoneTexte 54"/>
          <p:cNvSpPr txBox="1"/>
          <p:nvPr/>
        </p:nvSpPr>
        <p:spPr>
          <a:xfrm>
            <a:off x="539553" y="3373928"/>
            <a:ext cx="3456384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x=1</a:t>
            </a:r>
          </a:p>
          <a:p>
            <a:r>
              <a:rPr lang="fr-FR" sz="2000" dirty="0" err="1" smtClean="0"/>
              <a:t>print</a:t>
            </a:r>
            <a:r>
              <a:rPr lang="fr-FR" sz="2000" dirty="0" smtClean="0"/>
              <a:t>('dir1 </a:t>
            </a:r>
            <a:r>
              <a:rPr lang="fr-FR" sz="2000" dirty="0" err="1" smtClean="0"/>
              <a:t>init</a:t>
            </a:r>
            <a:r>
              <a:rPr lang="fr-FR" sz="2000" dirty="0" smtClean="0"/>
              <a:t>')</a:t>
            </a:r>
          </a:p>
        </p:txBody>
      </p:sp>
      <p:sp>
        <p:nvSpPr>
          <p:cNvPr id="56" name="ZoneTexte 55"/>
          <p:cNvSpPr txBox="1"/>
          <p:nvPr/>
        </p:nvSpPr>
        <p:spPr>
          <a:xfrm>
            <a:off x="1907704" y="3212976"/>
            <a:ext cx="2139974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smtClean="0"/>
              <a:t>dir1/</a:t>
            </a:r>
            <a:r>
              <a:rPr lang="fr-FR" sz="2000" b="1" i="1" dirty="0" err="1" smtClean="0"/>
              <a:t>__init__</a:t>
            </a:r>
            <a:r>
              <a:rPr lang="fr-FR" sz="2000" b="1" i="1" dirty="0" smtClean="0"/>
              <a:t>.</a:t>
            </a:r>
            <a:r>
              <a:rPr lang="fr-FR" sz="2000" b="1" i="1" dirty="0" err="1" smtClean="0"/>
              <a:t>py</a:t>
            </a:r>
            <a:endParaRPr lang="fr-FR" sz="2000" i="1" dirty="0"/>
          </a:p>
        </p:txBody>
      </p:sp>
      <p:sp>
        <p:nvSpPr>
          <p:cNvPr id="57" name="ZoneTexte 56"/>
          <p:cNvSpPr txBox="1"/>
          <p:nvPr/>
        </p:nvSpPr>
        <p:spPr>
          <a:xfrm>
            <a:off x="539553" y="4526056"/>
            <a:ext cx="3456384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y=2</a:t>
            </a:r>
          </a:p>
          <a:p>
            <a:r>
              <a:rPr lang="fr-FR" sz="2000" dirty="0" err="1" smtClean="0"/>
              <a:t>print</a:t>
            </a:r>
            <a:r>
              <a:rPr lang="fr-FR" sz="2000" dirty="0" smtClean="0"/>
              <a:t>('dir2 </a:t>
            </a:r>
            <a:r>
              <a:rPr lang="fr-FR" sz="2000" dirty="0" err="1" smtClean="0"/>
              <a:t>init</a:t>
            </a:r>
            <a:r>
              <a:rPr lang="fr-FR" sz="2000" dirty="0" smtClean="0"/>
              <a:t>')</a:t>
            </a:r>
          </a:p>
        </p:txBody>
      </p:sp>
      <p:sp>
        <p:nvSpPr>
          <p:cNvPr id="58" name="ZoneTexte 57"/>
          <p:cNvSpPr txBox="1"/>
          <p:nvPr/>
        </p:nvSpPr>
        <p:spPr>
          <a:xfrm>
            <a:off x="1331640" y="4365104"/>
            <a:ext cx="2736304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smtClean="0"/>
              <a:t>dir1/dir2/</a:t>
            </a:r>
            <a:r>
              <a:rPr lang="fr-FR" sz="2000" b="1" i="1" dirty="0" err="1" smtClean="0"/>
              <a:t>__init__</a:t>
            </a:r>
            <a:r>
              <a:rPr lang="fr-FR" sz="2000" b="1" i="1" dirty="0" smtClean="0"/>
              <a:t>.</a:t>
            </a:r>
            <a:r>
              <a:rPr lang="fr-FR" sz="2000" b="1" i="1" dirty="0" err="1" smtClean="0"/>
              <a:t>py</a:t>
            </a:r>
            <a:endParaRPr lang="fr-FR" sz="2000" i="1" dirty="0"/>
          </a:p>
        </p:txBody>
      </p:sp>
      <p:sp>
        <p:nvSpPr>
          <p:cNvPr id="59" name="ZoneTexte 58"/>
          <p:cNvSpPr txBox="1"/>
          <p:nvPr/>
        </p:nvSpPr>
        <p:spPr>
          <a:xfrm>
            <a:off x="539553" y="5691681"/>
            <a:ext cx="3456384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z = 3</a:t>
            </a:r>
          </a:p>
          <a:p>
            <a:r>
              <a:rPr lang="fr-FR" sz="2000" dirty="0" err="1" smtClean="0"/>
              <a:t>print</a:t>
            </a:r>
            <a:r>
              <a:rPr lang="fr-FR" sz="2000" dirty="0" smtClean="0"/>
              <a:t>('in mod.py')</a:t>
            </a:r>
          </a:p>
        </p:txBody>
      </p:sp>
      <p:sp>
        <p:nvSpPr>
          <p:cNvPr id="60" name="ZoneTexte 59"/>
          <p:cNvSpPr txBox="1"/>
          <p:nvPr/>
        </p:nvSpPr>
        <p:spPr>
          <a:xfrm>
            <a:off x="1763688" y="5517232"/>
            <a:ext cx="2304256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smtClean="0"/>
              <a:t>dir1/dir2/mod.py</a:t>
            </a:r>
            <a:endParaRPr lang="fr-FR" sz="2000" i="1" dirty="0"/>
          </a:p>
        </p:txBody>
      </p:sp>
      <p:sp>
        <p:nvSpPr>
          <p:cNvPr id="61" name="ZoneTexte 60"/>
          <p:cNvSpPr txBox="1"/>
          <p:nvPr/>
        </p:nvSpPr>
        <p:spPr>
          <a:xfrm>
            <a:off x="4716016" y="3573016"/>
            <a:ext cx="3312368" cy="29880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import dir1.dir2.</a:t>
            </a:r>
            <a:r>
              <a:rPr lang="fr-FR" sz="2000" dirty="0" err="1" smtClean="0"/>
              <a:t>mod</a:t>
            </a:r>
            <a:endParaRPr lang="fr-FR" sz="2000" dirty="0" smtClean="0"/>
          </a:p>
          <a:p>
            <a:r>
              <a:rPr lang="fr-FR" sz="2000" dirty="0" smtClean="0"/>
              <a:t>    dir1 </a:t>
            </a:r>
            <a:r>
              <a:rPr lang="fr-FR" sz="2000" dirty="0" err="1" smtClean="0"/>
              <a:t>init</a:t>
            </a:r>
            <a:endParaRPr lang="fr-FR" sz="2000" dirty="0" smtClean="0"/>
          </a:p>
          <a:p>
            <a:r>
              <a:rPr lang="fr-FR" sz="2000" dirty="0" smtClean="0"/>
              <a:t>    dir2 </a:t>
            </a:r>
            <a:r>
              <a:rPr lang="fr-FR" sz="2000" dirty="0" err="1" smtClean="0"/>
              <a:t>init</a:t>
            </a:r>
            <a:endParaRPr lang="fr-FR" sz="2000" dirty="0" smtClean="0"/>
          </a:p>
          <a:p>
            <a:r>
              <a:rPr lang="fr-FR" sz="2000" dirty="0" smtClean="0"/>
              <a:t>    in mod.py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import dir1.dir2.</a:t>
            </a:r>
            <a:r>
              <a:rPr lang="fr-FR" sz="2000" dirty="0" err="1" smtClean="0"/>
              <a:t>mod</a:t>
            </a:r>
            <a:endParaRPr lang="fr-FR" sz="2000" dirty="0" smtClean="0"/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reload</a:t>
            </a:r>
            <a:r>
              <a:rPr lang="fr-FR" sz="2000" dirty="0" smtClean="0"/>
              <a:t>(dir1)</a:t>
            </a:r>
          </a:p>
          <a:p>
            <a:r>
              <a:rPr lang="fr-FR" sz="2000" dirty="0" smtClean="0"/>
              <a:t>    dir1 </a:t>
            </a:r>
            <a:r>
              <a:rPr lang="fr-FR" sz="2000" dirty="0" err="1" smtClean="0"/>
              <a:t>init</a:t>
            </a:r>
            <a:endParaRPr lang="fr-FR" sz="2000" dirty="0" smtClean="0"/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reload</a:t>
            </a:r>
            <a:r>
              <a:rPr lang="fr-FR" sz="2000" dirty="0" smtClean="0"/>
              <a:t>(dir1.dir2)</a:t>
            </a:r>
          </a:p>
          <a:p>
            <a:r>
              <a:rPr lang="fr-FR" sz="2000" dirty="0" smtClean="0"/>
              <a:t>    dir2 </a:t>
            </a:r>
            <a:r>
              <a:rPr lang="fr-FR" sz="2000" dirty="0" err="1" smtClean="0"/>
              <a:t>init</a:t>
            </a:r>
            <a:endParaRPr lang="fr-FR" sz="2000" dirty="0" smtClean="0"/>
          </a:p>
        </p:txBody>
      </p:sp>
      <p:sp>
        <p:nvSpPr>
          <p:cNvPr id="62" name="Rectangle 61"/>
          <p:cNvSpPr/>
          <p:nvPr/>
        </p:nvSpPr>
        <p:spPr>
          <a:xfrm>
            <a:off x="4139952" y="1988840"/>
            <a:ext cx="1711424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/>
              <a:t>__init__</a:t>
            </a:r>
            <a:r>
              <a:rPr lang="fr-FR" sz="2400" dirty="0" smtClean="0"/>
              <a:t>.y</a:t>
            </a:r>
            <a:endParaRPr lang="fr-FR" sz="2400" dirty="0"/>
          </a:p>
        </p:txBody>
      </p:sp>
      <p:cxnSp>
        <p:nvCxnSpPr>
          <p:cNvPr id="63" name="Connecteur droit avec flèche 62"/>
          <p:cNvCxnSpPr>
            <a:stCxn id="31" idx="2"/>
            <a:endCxn id="62" idx="0"/>
          </p:cNvCxnSpPr>
          <p:nvPr/>
        </p:nvCxnSpPr>
        <p:spPr>
          <a:xfrm rot="5400000">
            <a:off x="5358186" y="1334866"/>
            <a:ext cx="291452" cy="1016496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202" grpId="0" animBg="1"/>
      <p:bldP spid="205" grpId="0" animBg="1"/>
      <p:bldP spid="219" grpId="0"/>
      <p:bldP spid="6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Modules en mémoire</a:t>
            </a:r>
            <a:endParaRPr lang="fr-FR" dirty="0"/>
          </a:p>
        </p:txBody>
      </p:sp>
      <p:sp>
        <p:nvSpPr>
          <p:cNvPr id="44" name="ZoneTexte 43"/>
          <p:cNvSpPr txBox="1"/>
          <p:nvPr/>
        </p:nvSpPr>
        <p:spPr>
          <a:xfrm>
            <a:off x="395536" y="2564904"/>
            <a:ext cx="6048672" cy="39114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dir1</a:t>
            </a:r>
          </a:p>
          <a:p>
            <a:r>
              <a:rPr lang="fr-FR" sz="2000" dirty="0" smtClean="0"/>
              <a:t>    &lt;module 'dir1' </a:t>
            </a:r>
            <a:r>
              <a:rPr lang="fr-FR" sz="2000" dirty="0" err="1" smtClean="0"/>
              <a:t>from</a:t>
            </a:r>
            <a:r>
              <a:rPr lang="fr-FR" sz="2000" dirty="0" smtClean="0"/>
              <a:t> 'dir1/</a:t>
            </a:r>
            <a:r>
              <a:rPr lang="fr-FR" sz="2000" dirty="0" err="1" smtClean="0"/>
              <a:t>__init__</a:t>
            </a:r>
            <a:r>
              <a:rPr lang="fr-FR" sz="2000" dirty="0" smtClean="0"/>
              <a:t>.</a:t>
            </a:r>
            <a:r>
              <a:rPr lang="fr-FR" sz="2000" dirty="0" err="1" smtClean="0"/>
              <a:t>pyc</a:t>
            </a:r>
            <a:r>
              <a:rPr lang="fr-FR" sz="2000" dirty="0" smtClean="0"/>
              <a:t>'&gt;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dir1.dir2</a:t>
            </a:r>
          </a:p>
          <a:p>
            <a:r>
              <a:rPr lang="fr-FR" sz="2000" dirty="0" smtClean="0"/>
              <a:t>    &lt;module 'dir1.dir2' </a:t>
            </a:r>
            <a:r>
              <a:rPr lang="fr-FR" sz="2000" dirty="0" err="1" smtClean="0"/>
              <a:t>from</a:t>
            </a:r>
            <a:r>
              <a:rPr lang="fr-FR" sz="2000" dirty="0" smtClean="0"/>
              <a:t> 'dir1/dir2/</a:t>
            </a:r>
            <a:r>
              <a:rPr lang="fr-FR" sz="2000" dirty="0" err="1" smtClean="0"/>
              <a:t>__init__</a:t>
            </a:r>
            <a:r>
              <a:rPr lang="fr-FR" sz="2000" dirty="0" smtClean="0"/>
              <a:t>.</a:t>
            </a:r>
            <a:r>
              <a:rPr lang="fr-FR" sz="2000" dirty="0" err="1" smtClean="0"/>
              <a:t>pyc</a:t>
            </a:r>
            <a:r>
              <a:rPr lang="fr-FR" sz="2000" dirty="0" smtClean="0"/>
              <a:t>'&gt;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dir1.dir2.</a:t>
            </a:r>
            <a:r>
              <a:rPr lang="fr-FR" sz="2000" dirty="0" err="1" smtClean="0"/>
              <a:t>mod</a:t>
            </a:r>
            <a:endParaRPr lang="fr-FR" sz="2000" dirty="0" smtClean="0"/>
          </a:p>
          <a:p>
            <a:r>
              <a:rPr lang="fr-FR" sz="2000" dirty="0" smtClean="0"/>
              <a:t>    &lt;module 'dir1.dir2.</a:t>
            </a:r>
            <a:r>
              <a:rPr lang="fr-FR" sz="2000" dirty="0" err="1" smtClean="0"/>
              <a:t>mod</a:t>
            </a:r>
            <a:r>
              <a:rPr lang="fr-FR" sz="2000" dirty="0" smtClean="0"/>
              <a:t>' </a:t>
            </a:r>
            <a:r>
              <a:rPr lang="fr-FR" sz="2000" dirty="0" err="1" smtClean="0"/>
              <a:t>from</a:t>
            </a:r>
            <a:r>
              <a:rPr lang="fr-FR" sz="2000" dirty="0" smtClean="0"/>
              <a:t> 'dir1/dir2/mod.pyc'&gt;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dir1.x</a:t>
            </a:r>
          </a:p>
          <a:p>
            <a:r>
              <a:rPr lang="fr-FR" sz="2000" dirty="0" smtClean="0"/>
              <a:t>    1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dir1.dir2.y</a:t>
            </a:r>
          </a:p>
          <a:p>
            <a:r>
              <a:rPr lang="fr-FR" sz="2000" dirty="0" smtClean="0"/>
              <a:t>    2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dir1.dir2.</a:t>
            </a:r>
            <a:r>
              <a:rPr lang="fr-FR" sz="2000" dirty="0" err="1" smtClean="0"/>
              <a:t>mod.z</a:t>
            </a:r>
            <a:endParaRPr lang="fr-FR" sz="2000" dirty="0" smtClean="0"/>
          </a:p>
          <a:p>
            <a:r>
              <a:rPr lang="fr-FR" sz="2000" dirty="0" smtClean="0"/>
              <a:t>    3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160604" y="1421896"/>
            <a:ext cx="858396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dir1</a:t>
            </a:r>
            <a:endParaRPr lang="fr-FR" sz="2400" dirty="0"/>
          </a:p>
        </p:txBody>
      </p:sp>
      <p:cxnSp>
        <p:nvCxnSpPr>
          <p:cNvPr id="14" name="Connecteur droit avec flèche 13"/>
          <p:cNvCxnSpPr>
            <a:stCxn id="13" idx="3"/>
          </p:cNvCxnSpPr>
          <p:nvPr/>
        </p:nvCxnSpPr>
        <p:spPr>
          <a:xfrm>
            <a:off x="6019000" y="1636210"/>
            <a:ext cx="857256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 rot="5400000">
            <a:off x="5982426" y="1658534"/>
            <a:ext cx="926984" cy="342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6876256" y="2136276"/>
            <a:ext cx="48467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1</a:t>
            </a:r>
            <a:endParaRPr lang="fr-FR" sz="2400" dirty="0"/>
          </a:p>
        </p:txBody>
      </p:sp>
      <p:cxnSp>
        <p:nvCxnSpPr>
          <p:cNvPr id="18" name="Connecteur droit avec flèche 17"/>
          <p:cNvCxnSpPr/>
          <p:nvPr/>
        </p:nvCxnSpPr>
        <p:spPr>
          <a:xfrm rot="5400000">
            <a:off x="7776356" y="2240074"/>
            <a:ext cx="792088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876256" y="1421896"/>
            <a:ext cx="1944216" cy="4286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{x,dir2}</a:t>
            </a:r>
            <a:endParaRPr lang="fr-FR" sz="2400" dirty="0"/>
          </a:p>
        </p:txBody>
      </p:sp>
      <p:cxnSp>
        <p:nvCxnSpPr>
          <p:cNvPr id="20" name="Connecteur droit avec flèche 19"/>
          <p:cNvCxnSpPr/>
          <p:nvPr/>
        </p:nvCxnSpPr>
        <p:spPr>
          <a:xfrm rot="16200000" flipH="1">
            <a:off x="7003741" y="1993400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7556818" y="3351292"/>
            <a:ext cx="48467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</a:t>
            </a:r>
            <a:endParaRPr lang="fr-FR" sz="2400" dirty="0"/>
          </a:p>
        </p:txBody>
      </p:sp>
      <p:cxnSp>
        <p:nvCxnSpPr>
          <p:cNvPr id="23" name="Connecteur droit avec flèche 22"/>
          <p:cNvCxnSpPr/>
          <p:nvPr/>
        </p:nvCxnSpPr>
        <p:spPr>
          <a:xfrm rot="5400000">
            <a:off x="8062679" y="3463295"/>
            <a:ext cx="795506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7524328" y="2636912"/>
            <a:ext cx="1296144" cy="4286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{</a:t>
            </a:r>
            <a:r>
              <a:rPr lang="fr-FR" sz="2400" dirty="0" err="1" smtClean="0"/>
              <a:t>y,mod</a:t>
            </a:r>
            <a:r>
              <a:rPr lang="fr-FR" sz="2400" dirty="0" smtClean="0"/>
              <a:t>}</a:t>
            </a:r>
            <a:endParaRPr lang="fr-FR" sz="2400" dirty="0"/>
          </a:p>
        </p:txBody>
      </p:sp>
      <p:cxnSp>
        <p:nvCxnSpPr>
          <p:cNvPr id="25" name="Connecteur droit avec flèche 24"/>
          <p:cNvCxnSpPr/>
          <p:nvPr/>
        </p:nvCxnSpPr>
        <p:spPr>
          <a:xfrm rot="16200000" flipH="1">
            <a:off x="7684303" y="3208416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8184940" y="4575428"/>
            <a:ext cx="48467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3</a:t>
            </a:r>
            <a:endParaRPr lang="fr-FR" sz="2400" dirty="0"/>
          </a:p>
        </p:txBody>
      </p:sp>
      <p:sp>
        <p:nvSpPr>
          <p:cNvPr id="29" name="Rectangle 28"/>
          <p:cNvSpPr/>
          <p:nvPr/>
        </p:nvSpPr>
        <p:spPr>
          <a:xfrm>
            <a:off x="8172400" y="3861048"/>
            <a:ext cx="576064" cy="4286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{z}</a:t>
            </a:r>
            <a:endParaRPr lang="fr-FR" sz="2400" dirty="0"/>
          </a:p>
        </p:txBody>
      </p:sp>
      <p:cxnSp>
        <p:nvCxnSpPr>
          <p:cNvPr id="30" name="Connecteur droit avec flèche 29"/>
          <p:cNvCxnSpPr/>
          <p:nvPr/>
        </p:nvCxnSpPr>
        <p:spPr>
          <a:xfrm rot="16200000" flipH="1">
            <a:off x="8312425" y="4432552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847962"/>
          </a:xfrm>
        </p:spPr>
        <p:txBody>
          <a:bodyPr anchor="t"/>
          <a:lstStyle/>
          <a:p>
            <a:r>
              <a:rPr lang="fr-FR" dirty="0" smtClean="0"/>
              <a:t>Noms des modules</a:t>
            </a:r>
            <a:endParaRPr lang="fr-FR" dirty="0"/>
          </a:p>
        </p:txBody>
      </p:sp>
      <p:sp>
        <p:nvSpPr>
          <p:cNvPr id="44" name="ZoneTexte 43"/>
          <p:cNvSpPr txBox="1"/>
          <p:nvPr/>
        </p:nvSpPr>
        <p:spPr>
          <a:xfrm>
            <a:off x="611560" y="3412974"/>
            <a:ext cx="3456384" cy="2680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dir1.</a:t>
            </a:r>
            <a:r>
              <a:rPr lang="fr-FR" sz="2000" dirty="0" err="1" smtClean="0"/>
              <a:t>__name__</a:t>
            </a:r>
            <a:endParaRPr lang="fr-FR" sz="2000" dirty="0" smtClean="0"/>
          </a:p>
          <a:p>
            <a:r>
              <a:rPr lang="fr-FR" sz="2000" dirty="0" smtClean="0"/>
              <a:t>    'dir1'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dir1.dir2.</a:t>
            </a:r>
            <a:r>
              <a:rPr lang="fr-FR" sz="2000" dirty="0" err="1" smtClean="0"/>
              <a:t>__name__</a:t>
            </a:r>
            <a:endParaRPr lang="fr-FR" sz="2000" dirty="0" smtClean="0"/>
          </a:p>
          <a:p>
            <a:r>
              <a:rPr lang="fr-FR" sz="2000" dirty="0" smtClean="0"/>
              <a:t>    'dir1.dir2'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dir1.dir2.</a:t>
            </a:r>
            <a:r>
              <a:rPr lang="fr-FR" sz="2000" dirty="0" err="1" smtClean="0"/>
              <a:t>mod</a:t>
            </a:r>
            <a:r>
              <a:rPr lang="fr-FR" sz="2000" dirty="0" smtClean="0"/>
              <a:t>.</a:t>
            </a:r>
            <a:r>
              <a:rPr lang="fr-FR" sz="2000" dirty="0" err="1" smtClean="0"/>
              <a:t>__name__</a:t>
            </a:r>
            <a:endParaRPr lang="fr-FR" sz="2000" dirty="0" smtClean="0"/>
          </a:p>
          <a:p>
            <a:r>
              <a:rPr lang="fr-FR" sz="2000" dirty="0" smtClean="0"/>
              <a:t>    'dir1.dir2.</a:t>
            </a:r>
            <a:r>
              <a:rPr lang="fr-FR" sz="2000" dirty="0" err="1" smtClean="0"/>
              <a:t>mod</a:t>
            </a:r>
            <a:r>
              <a:rPr lang="fr-FR" sz="2000" dirty="0" smtClean="0"/>
              <a:t>'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 </a:t>
            </a:r>
            <a:r>
              <a:rPr lang="fr-FR" sz="2000" dirty="0" err="1" smtClean="0"/>
              <a:t>__name__</a:t>
            </a:r>
            <a:endParaRPr lang="fr-FR" sz="2000" dirty="0" smtClean="0"/>
          </a:p>
          <a:p>
            <a:r>
              <a:rPr lang="fr-FR" sz="2000" dirty="0" smtClean="0"/>
              <a:t>    '</a:t>
            </a:r>
            <a:r>
              <a:rPr lang="fr-FR" sz="2000" dirty="0" err="1" smtClean="0"/>
              <a:t>__main__</a:t>
            </a:r>
            <a:r>
              <a:rPr lang="fr-FR" sz="2000" dirty="0" smtClean="0"/>
              <a:t>'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71800" y="2085583"/>
            <a:ext cx="858396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dir1</a:t>
            </a:r>
            <a:endParaRPr lang="fr-FR" sz="2400" dirty="0"/>
          </a:p>
        </p:txBody>
      </p:sp>
      <p:cxnSp>
        <p:nvCxnSpPr>
          <p:cNvPr id="14" name="Connecteur droit avec flèche 13"/>
          <p:cNvCxnSpPr>
            <a:stCxn id="13" idx="3"/>
          </p:cNvCxnSpPr>
          <p:nvPr/>
        </p:nvCxnSpPr>
        <p:spPr>
          <a:xfrm>
            <a:off x="3630196" y="2299897"/>
            <a:ext cx="857256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 rot="5400000">
            <a:off x="3266339" y="1907314"/>
            <a:ext cx="1590671" cy="1254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6084168" y="2799963"/>
            <a:ext cx="48467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1</a:t>
            </a:r>
            <a:endParaRPr lang="fr-FR" sz="2400" dirty="0"/>
          </a:p>
        </p:txBody>
      </p:sp>
      <p:cxnSp>
        <p:nvCxnSpPr>
          <p:cNvPr id="18" name="Connecteur droit avec flèche 17"/>
          <p:cNvCxnSpPr/>
          <p:nvPr/>
        </p:nvCxnSpPr>
        <p:spPr>
          <a:xfrm rot="16200000" flipH="1">
            <a:off x="6082855" y="3146150"/>
            <a:ext cx="1287024" cy="11746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487452" y="2085583"/>
            <a:ext cx="2676836" cy="4286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{</a:t>
            </a:r>
            <a:r>
              <a:rPr lang="fr-FR" sz="2400" dirty="0" err="1" smtClean="0"/>
              <a:t>__name__</a:t>
            </a:r>
            <a:r>
              <a:rPr lang="fr-FR" sz="2400" dirty="0" smtClean="0"/>
              <a:t>,x,dir2}</a:t>
            </a:r>
            <a:endParaRPr lang="fr-FR" sz="2400" dirty="0"/>
          </a:p>
        </p:txBody>
      </p:sp>
      <p:cxnSp>
        <p:nvCxnSpPr>
          <p:cNvPr id="20" name="Connecteur droit avec flèche 19"/>
          <p:cNvCxnSpPr/>
          <p:nvPr/>
        </p:nvCxnSpPr>
        <p:spPr>
          <a:xfrm rot="16200000" flipH="1">
            <a:off x="6211653" y="2657087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6823628" y="4519035"/>
            <a:ext cx="48467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2</a:t>
            </a:r>
            <a:endParaRPr lang="fr-FR" sz="2400" dirty="0"/>
          </a:p>
        </p:txBody>
      </p:sp>
      <p:cxnSp>
        <p:nvCxnSpPr>
          <p:cNvPr id="23" name="Connecteur droit avec flèche 22"/>
          <p:cNvCxnSpPr/>
          <p:nvPr/>
        </p:nvCxnSpPr>
        <p:spPr>
          <a:xfrm rot="16200000" flipH="1">
            <a:off x="6873631" y="4722519"/>
            <a:ext cx="1433664" cy="11746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148064" y="3804655"/>
            <a:ext cx="2748844" cy="4286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{</a:t>
            </a:r>
            <a:r>
              <a:rPr lang="fr-FR" sz="2400" dirty="0" err="1" smtClean="0"/>
              <a:t>__name__</a:t>
            </a:r>
            <a:r>
              <a:rPr lang="fr-FR" sz="2400" dirty="0" smtClean="0"/>
              <a:t>,</a:t>
            </a:r>
            <a:r>
              <a:rPr lang="fr-FR" sz="2400" dirty="0" err="1" smtClean="0"/>
              <a:t>y,mod</a:t>
            </a:r>
            <a:r>
              <a:rPr lang="fr-FR" sz="2400" dirty="0" smtClean="0"/>
              <a:t>}</a:t>
            </a:r>
            <a:endParaRPr lang="fr-FR" sz="2400" dirty="0"/>
          </a:p>
        </p:txBody>
      </p:sp>
      <p:cxnSp>
        <p:nvCxnSpPr>
          <p:cNvPr id="25" name="Connecteur droit avec flèche 24"/>
          <p:cNvCxnSpPr/>
          <p:nvPr/>
        </p:nvCxnSpPr>
        <p:spPr>
          <a:xfrm rot="16200000" flipH="1">
            <a:off x="6951113" y="4376159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8323256" y="6168724"/>
            <a:ext cx="48467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3</a:t>
            </a:r>
            <a:endParaRPr lang="fr-FR" sz="2400" dirty="0"/>
          </a:p>
        </p:txBody>
      </p:sp>
      <p:sp>
        <p:nvSpPr>
          <p:cNvPr id="29" name="Rectangle 28"/>
          <p:cNvSpPr/>
          <p:nvPr/>
        </p:nvSpPr>
        <p:spPr>
          <a:xfrm>
            <a:off x="5927612" y="5454344"/>
            <a:ext cx="2892860" cy="4286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{</a:t>
            </a:r>
            <a:r>
              <a:rPr lang="fr-FR" sz="2400" dirty="0" err="1" smtClean="0"/>
              <a:t>__name__</a:t>
            </a:r>
            <a:r>
              <a:rPr lang="fr-FR" sz="2400" dirty="0" smtClean="0"/>
              <a:t>,z}</a:t>
            </a:r>
            <a:endParaRPr lang="fr-FR" sz="2400" dirty="0"/>
          </a:p>
        </p:txBody>
      </p:sp>
      <p:cxnSp>
        <p:nvCxnSpPr>
          <p:cNvPr id="30" name="Connecteur droit avec flèche 29"/>
          <p:cNvCxnSpPr/>
          <p:nvPr/>
        </p:nvCxnSpPr>
        <p:spPr>
          <a:xfrm rot="16200000" flipH="1">
            <a:off x="8450741" y="6025848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5927612" y="6163024"/>
            <a:ext cx="2160240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'dir1.dir2.</a:t>
            </a:r>
            <a:r>
              <a:rPr lang="fr-FR" sz="2400" dirty="0" err="1" smtClean="0"/>
              <a:t>mod</a:t>
            </a:r>
            <a:r>
              <a:rPr lang="fr-FR" sz="2400" dirty="0" smtClean="0"/>
              <a:t>'</a:t>
            </a:r>
            <a:endParaRPr lang="fr-FR" sz="2400" dirty="0"/>
          </a:p>
        </p:txBody>
      </p:sp>
      <p:cxnSp>
        <p:nvCxnSpPr>
          <p:cNvPr id="27" name="Connecteur droit avec flèche 26"/>
          <p:cNvCxnSpPr/>
          <p:nvPr/>
        </p:nvCxnSpPr>
        <p:spPr>
          <a:xfrm rot="16200000" flipH="1">
            <a:off x="7152889" y="6020148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160604" y="4519035"/>
            <a:ext cx="1427620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'dir1.dir2'</a:t>
            </a:r>
            <a:endParaRPr lang="fr-FR" sz="2400" dirty="0"/>
          </a:p>
        </p:txBody>
      </p:sp>
      <p:cxnSp>
        <p:nvCxnSpPr>
          <p:cNvPr id="31" name="Connecteur droit avec flèche 30"/>
          <p:cNvCxnSpPr/>
          <p:nvPr/>
        </p:nvCxnSpPr>
        <p:spPr>
          <a:xfrm rot="16200000" flipH="1">
            <a:off x="5523493" y="4376159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4499992" y="2790843"/>
            <a:ext cx="1296144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'dir1'</a:t>
            </a:r>
            <a:endParaRPr lang="fr-FR" sz="2400" dirty="0"/>
          </a:p>
        </p:txBody>
      </p:sp>
      <p:cxnSp>
        <p:nvCxnSpPr>
          <p:cNvPr id="36" name="Connecteur droit avec flèche 35"/>
          <p:cNvCxnSpPr/>
          <p:nvPr/>
        </p:nvCxnSpPr>
        <p:spPr>
          <a:xfrm rot="16200000" flipH="1">
            <a:off x="5293219" y="2647967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907704" y="1344188"/>
            <a:ext cx="1722492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/>
              <a:t>__name__</a:t>
            </a:r>
            <a:endParaRPr lang="fr-FR" sz="2400" dirty="0"/>
          </a:p>
        </p:txBody>
      </p:sp>
      <p:cxnSp>
        <p:nvCxnSpPr>
          <p:cNvPr id="39" name="Connecteur droit avec flèche 38"/>
          <p:cNvCxnSpPr>
            <a:stCxn id="38" idx="3"/>
          </p:cNvCxnSpPr>
          <p:nvPr/>
        </p:nvCxnSpPr>
        <p:spPr>
          <a:xfrm>
            <a:off x="3630196" y="1558502"/>
            <a:ext cx="857256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4499992" y="1340768"/>
            <a:ext cx="1800200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'</a:t>
            </a:r>
            <a:r>
              <a:rPr lang="fr-FR" sz="2400" dirty="0" err="1" smtClean="0"/>
              <a:t>__main__</a:t>
            </a:r>
            <a:r>
              <a:rPr lang="fr-FR" sz="2400" dirty="0" smtClean="0"/>
              <a:t>'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err="1" smtClean="0"/>
              <a:t>__name__</a:t>
            </a:r>
            <a:r>
              <a:rPr lang="fr-FR" dirty="0" smtClean="0"/>
              <a:t> and </a:t>
            </a:r>
            <a:r>
              <a:rPr lang="fr-FR" dirty="0" err="1" smtClean="0"/>
              <a:t>__main__</a:t>
            </a:r>
            <a:endParaRPr lang="fr-FR" dirty="0"/>
          </a:p>
        </p:txBody>
      </p:sp>
      <p:sp>
        <p:nvSpPr>
          <p:cNvPr id="22" name="Espace réservé du contenu 2"/>
          <p:cNvSpPr>
            <a:spLocks noGrp="1"/>
          </p:cNvSpPr>
          <p:nvPr>
            <p:ph idx="1"/>
          </p:nvPr>
        </p:nvSpPr>
        <p:spPr>
          <a:xfrm>
            <a:off x="251520" y="1124744"/>
            <a:ext cx="4104456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dirty="0" smtClean="0"/>
              <a:t>Tous les noms créés dans l'interpréteur ou dans un script python vont dans le module '</a:t>
            </a:r>
            <a:r>
              <a:rPr lang="fr-FR" sz="2200" dirty="0" err="1" smtClean="0"/>
              <a:t>__main__</a:t>
            </a:r>
            <a:r>
              <a:rPr lang="fr-FR" sz="2200" dirty="0" smtClean="0"/>
              <a:t>'.</a:t>
            </a:r>
          </a:p>
          <a:p>
            <a:pPr marL="0" indent="0">
              <a:buNone/>
            </a:pPr>
            <a:endParaRPr lang="fr-FR" sz="2200" dirty="0" smtClean="0"/>
          </a:p>
          <a:p>
            <a:pPr marL="0" indent="0">
              <a:buNone/>
            </a:pPr>
            <a:r>
              <a:rPr lang="fr-FR" sz="2200" dirty="0" smtClean="0"/>
              <a:t>En testant la valeur de </a:t>
            </a:r>
            <a:r>
              <a:rPr lang="fr-FR" sz="2200" dirty="0" err="1" smtClean="0"/>
              <a:t>__name__</a:t>
            </a:r>
            <a:r>
              <a:rPr lang="fr-FR" sz="2200" dirty="0" smtClean="0"/>
              <a:t> (nom du module courant), on peut savoir si un fichier a été importé ou utilisé comme script, et ajouter des instructions à n'</a:t>
            </a:r>
            <a:r>
              <a:rPr lang="fr-FR" sz="2200" dirty="0" err="1" smtClean="0"/>
              <a:t>éxécuter</a:t>
            </a:r>
            <a:r>
              <a:rPr lang="fr-FR" sz="2200" dirty="0" smtClean="0"/>
              <a:t> que dans ce cas (simples tests ou interface utilisateur élaborée).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4644008" y="1412776"/>
            <a:ext cx="4248472" cy="483475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endParaRPr lang="fr-FR" sz="2000" dirty="0" smtClean="0"/>
          </a:p>
          <a:p>
            <a:r>
              <a:rPr lang="fr-FR" sz="2000" dirty="0" err="1" smtClean="0"/>
              <a:t>def</a:t>
            </a:r>
            <a:r>
              <a:rPr lang="fr-FR" sz="2000" dirty="0" smtClean="0"/>
              <a:t> </a:t>
            </a:r>
            <a:r>
              <a:rPr lang="fr-FR" sz="2000" dirty="0" err="1" smtClean="0"/>
              <a:t>minmax</a:t>
            </a:r>
            <a:r>
              <a:rPr lang="fr-FR" sz="2000" dirty="0" smtClean="0"/>
              <a:t>(test,*</a:t>
            </a:r>
            <a:r>
              <a:rPr lang="fr-FR" sz="2000" dirty="0" err="1" smtClean="0"/>
              <a:t>args</a:t>
            </a:r>
            <a:r>
              <a:rPr lang="fr-FR" sz="2000" dirty="0" smtClean="0"/>
              <a:t>):</a:t>
            </a:r>
          </a:p>
          <a:p>
            <a:r>
              <a:rPr lang="fr-FR" sz="2000" dirty="0" smtClean="0"/>
              <a:t>  </a:t>
            </a:r>
            <a:r>
              <a:rPr lang="fr-FR" sz="2000" dirty="0" err="1" smtClean="0"/>
              <a:t>res</a:t>
            </a:r>
            <a:r>
              <a:rPr lang="fr-FR" sz="2000" dirty="0" smtClean="0"/>
              <a:t> = </a:t>
            </a:r>
            <a:r>
              <a:rPr lang="fr-FR" sz="2000" dirty="0" err="1" smtClean="0"/>
              <a:t>args</a:t>
            </a:r>
            <a:r>
              <a:rPr lang="fr-FR" sz="2000" dirty="0" smtClean="0"/>
              <a:t>[0]</a:t>
            </a:r>
          </a:p>
          <a:p>
            <a:r>
              <a:rPr lang="fr-FR" sz="2000" dirty="0" smtClean="0"/>
              <a:t>  for </a:t>
            </a:r>
            <a:r>
              <a:rPr lang="fr-FR" sz="2000" dirty="0" err="1" smtClean="0"/>
              <a:t>arg</a:t>
            </a:r>
            <a:r>
              <a:rPr lang="fr-FR" sz="2000" dirty="0" smtClean="0"/>
              <a:t> in </a:t>
            </a:r>
            <a:r>
              <a:rPr lang="fr-FR" sz="2000" dirty="0" err="1" smtClean="0"/>
              <a:t>args</a:t>
            </a:r>
            <a:r>
              <a:rPr lang="fr-FR" sz="2000" dirty="0" smtClean="0"/>
              <a:t>[1:]</a:t>
            </a:r>
          </a:p>
          <a:p>
            <a:r>
              <a:rPr lang="fr-FR" sz="2000" dirty="0" smtClean="0"/>
              <a:t>    if test(</a:t>
            </a:r>
            <a:r>
              <a:rPr lang="fr-FR" sz="2000" dirty="0" err="1" smtClean="0"/>
              <a:t>arg,res</a:t>
            </a:r>
            <a:r>
              <a:rPr lang="fr-FR" sz="2000" dirty="0" smtClean="0"/>
              <a:t>):</a:t>
            </a:r>
          </a:p>
          <a:p>
            <a:r>
              <a:rPr lang="fr-FR" sz="2000" dirty="0" smtClean="0"/>
              <a:t>      </a:t>
            </a:r>
            <a:r>
              <a:rPr lang="fr-FR" sz="2000" dirty="0" err="1" smtClean="0"/>
              <a:t>res</a:t>
            </a:r>
            <a:r>
              <a:rPr lang="fr-FR" sz="2000" dirty="0" smtClean="0"/>
              <a:t> = </a:t>
            </a:r>
            <a:r>
              <a:rPr lang="fr-FR" sz="2000" dirty="0" err="1" smtClean="0"/>
              <a:t>arg</a:t>
            </a:r>
            <a:endParaRPr lang="fr-FR" sz="2000" dirty="0" smtClean="0"/>
          </a:p>
          <a:p>
            <a:r>
              <a:rPr lang="fr-FR" sz="2000" dirty="0" smtClean="0"/>
              <a:t>  return </a:t>
            </a:r>
            <a:r>
              <a:rPr lang="fr-FR" sz="2000" dirty="0" err="1" smtClean="0"/>
              <a:t>res</a:t>
            </a:r>
            <a:endParaRPr lang="fr-FR" sz="2000" dirty="0" smtClean="0"/>
          </a:p>
          <a:p>
            <a:endParaRPr lang="fr-FR" sz="2000" dirty="0" smtClean="0"/>
          </a:p>
          <a:p>
            <a:r>
              <a:rPr lang="fr-FR" sz="2000" dirty="0" err="1" smtClean="0"/>
              <a:t>def</a:t>
            </a:r>
            <a:r>
              <a:rPr lang="fr-FR" sz="2000" dirty="0" smtClean="0"/>
              <a:t> </a:t>
            </a:r>
            <a:r>
              <a:rPr lang="fr-FR" sz="2000" dirty="0" err="1" smtClean="0"/>
              <a:t>lessthan</a:t>
            </a:r>
            <a:r>
              <a:rPr lang="fr-FR" sz="2000" dirty="0" smtClean="0"/>
              <a:t>(</a:t>
            </a:r>
            <a:r>
              <a:rPr lang="fr-FR" sz="2000" dirty="0" err="1" smtClean="0"/>
              <a:t>x,y</a:t>
            </a:r>
            <a:r>
              <a:rPr lang="fr-FR" sz="2000" dirty="0" smtClean="0"/>
              <a:t>): return x&lt;y</a:t>
            </a:r>
          </a:p>
          <a:p>
            <a:r>
              <a:rPr lang="fr-FR" sz="2000" dirty="0" err="1" smtClean="0"/>
              <a:t>def</a:t>
            </a:r>
            <a:r>
              <a:rPr lang="fr-FR" sz="2000" dirty="0" smtClean="0"/>
              <a:t> </a:t>
            </a:r>
            <a:r>
              <a:rPr lang="fr-FR" sz="2000" dirty="0" err="1" smtClean="0"/>
              <a:t>grtrthan</a:t>
            </a:r>
            <a:r>
              <a:rPr lang="fr-FR" sz="2000" dirty="0" smtClean="0"/>
              <a:t>(</a:t>
            </a:r>
            <a:r>
              <a:rPr lang="fr-FR" sz="2000" dirty="0" err="1" smtClean="0"/>
              <a:t>x,y</a:t>
            </a:r>
            <a:r>
              <a:rPr lang="fr-FR" sz="2000" dirty="0" smtClean="0"/>
              <a:t>): return x&gt;y</a:t>
            </a:r>
          </a:p>
          <a:p>
            <a:endParaRPr lang="fr-FR" sz="2000" dirty="0" smtClean="0"/>
          </a:p>
          <a:p>
            <a:r>
              <a:rPr lang="fr-FR" sz="2000" dirty="0" smtClean="0"/>
              <a:t># self-test code</a:t>
            </a:r>
          </a:p>
          <a:p>
            <a:r>
              <a:rPr lang="fr-FR" sz="2000" dirty="0" smtClean="0"/>
              <a:t>if </a:t>
            </a:r>
            <a:r>
              <a:rPr lang="fr-FR" sz="2000" dirty="0" err="1" smtClean="0"/>
              <a:t>__name__</a:t>
            </a:r>
            <a:r>
              <a:rPr lang="fr-FR" sz="2000" dirty="0" smtClean="0"/>
              <a:t> == '</a:t>
            </a:r>
            <a:r>
              <a:rPr lang="fr-FR" sz="2000" dirty="0" err="1" smtClean="0"/>
              <a:t>__main__</a:t>
            </a:r>
            <a:r>
              <a:rPr lang="fr-FR" sz="2000" dirty="0" smtClean="0"/>
              <a:t>':</a:t>
            </a:r>
          </a:p>
          <a:p>
            <a:r>
              <a:rPr lang="fr-FR" sz="2000" dirty="0" smtClean="0"/>
              <a:t>  </a:t>
            </a:r>
            <a:r>
              <a:rPr lang="fr-FR" sz="2000" dirty="0" err="1" smtClean="0"/>
              <a:t>print</a:t>
            </a:r>
            <a:r>
              <a:rPr lang="fr-FR" sz="2000" dirty="0" smtClean="0"/>
              <a:t> </a:t>
            </a:r>
            <a:r>
              <a:rPr lang="fr-FR" sz="2000" dirty="0" err="1" smtClean="0"/>
              <a:t>minmax</a:t>
            </a:r>
            <a:r>
              <a:rPr lang="fr-FR" sz="2000" dirty="0" smtClean="0"/>
              <a:t>(</a:t>
            </a:r>
            <a:r>
              <a:rPr lang="fr-FR" sz="2000" dirty="0" err="1" smtClean="0"/>
              <a:t>lessthan</a:t>
            </a:r>
            <a:r>
              <a:rPr lang="fr-FR" sz="2000" dirty="0" smtClean="0"/>
              <a:t>,4,2,1,5,6,3)</a:t>
            </a:r>
          </a:p>
          <a:p>
            <a:r>
              <a:rPr lang="fr-FR" sz="2000" dirty="0" smtClean="0"/>
              <a:t>  </a:t>
            </a:r>
            <a:r>
              <a:rPr lang="fr-FR" sz="2000" dirty="0" err="1" smtClean="0"/>
              <a:t>print</a:t>
            </a:r>
            <a:r>
              <a:rPr lang="fr-FR" sz="2000" dirty="0" smtClean="0"/>
              <a:t> </a:t>
            </a:r>
            <a:r>
              <a:rPr lang="fr-FR" sz="2000" dirty="0" err="1" smtClean="0"/>
              <a:t>minmax</a:t>
            </a:r>
            <a:r>
              <a:rPr lang="fr-FR" sz="2000" dirty="0" smtClean="0"/>
              <a:t>(</a:t>
            </a:r>
            <a:r>
              <a:rPr lang="fr-FR" sz="2000" dirty="0" err="1" smtClean="0"/>
              <a:t>grtrthan</a:t>
            </a:r>
            <a:r>
              <a:rPr lang="fr-FR" sz="2000" dirty="0" smtClean="0"/>
              <a:t>,4,2,1,5,6,3)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6588224" y="1251824"/>
            <a:ext cx="2139974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smtClean="0"/>
              <a:t>minmax.py</a:t>
            </a:r>
            <a:endParaRPr lang="fr-FR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775954"/>
          </a:xfrm>
        </p:spPr>
        <p:txBody>
          <a:bodyPr anchor="t"/>
          <a:lstStyle/>
          <a:p>
            <a:r>
              <a:rPr lang="fr-FR" dirty="0" err="1" smtClean="0"/>
              <a:t>From</a:t>
            </a:r>
            <a:r>
              <a:rPr lang="fr-FR" dirty="0" smtClean="0"/>
              <a:t> .</a:t>
            </a:r>
            <a:endParaRPr lang="fr-FR" dirty="0"/>
          </a:p>
        </p:txBody>
      </p:sp>
      <p:sp>
        <p:nvSpPr>
          <p:cNvPr id="22" name="Espace réservé du contenu 2"/>
          <p:cNvSpPr>
            <a:spLocks noGrp="1"/>
          </p:cNvSpPr>
          <p:nvPr>
            <p:ph idx="1"/>
          </p:nvPr>
        </p:nvSpPr>
        <p:spPr>
          <a:xfrm>
            <a:off x="467544" y="1124744"/>
            <a:ext cx="7776864" cy="5184576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fr-FR" sz="2200" dirty="0" smtClean="0"/>
              <a:t>A partir de Python 3, les produits à importer ne sont plus recherchés en priorité dans le répertoire/package courant, mais directement dans </a:t>
            </a:r>
            <a:r>
              <a:rPr lang="fr-FR" sz="2200" dirty="0" err="1" smtClean="0"/>
              <a:t>sys.path</a:t>
            </a:r>
            <a:r>
              <a:rPr lang="fr-FR" sz="2200" dirty="0" smtClean="0"/>
              <a:t>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fr-FR" sz="2200" dirty="0" smtClean="0"/>
              <a:t>Pour obtenir un import "relatif" en Python 3, on doit préfixer l'instruction d'import avec "</a:t>
            </a:r>
            <a:r>
              <a:rPr lang="fr-FR" sz="2200" dirty="0" err="1" smtClean="0"/>
              <a:t>from</a:t>
            </a:r>
            <a:r>
              <a:rPr lang="fr-FR" sz="2200" dirty="0" smtClean="0"/>
              <a:t> ."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fr-FR" sz="2200" dirty="0" smtClean="0"/>
              <a:t>Pour anticiper en Python 2 le futur comportement, commencer tous vos fichiers avec l'instruction</a:t>
            </a:r>
            <a:br>
              <a:rPr lang="fr-FR" sz="2200" dirty="0" smtClean="0"/>
            </a:br>
            <a:r>
              <a:rPr lang="fr-FR" sz="2200" dirty="0" smtClean="0"/>
              <a:t>"</a:t>
            </a:r>
            <a:r>
              <a:rPr lang="fr-FR" sz="2200" dirty="0" err="1" smtClean="0"/>
              <a:t>from</a:t>
            </a:r>
            <a:r>
              <a:rPr lang="fr-FR" sz="2200" dirty="0" smtClean="0"/>
              <a:t> </a:t>
            </a:r>
            <a:r>
              <a:rPr lang="fr-FR" sz="2200" dirty="0" err="1" smtClean="0"/>
              <a:t>__future__</a:t>
            </a:r>
            <a:r>
              <a:rPr lang="fr-FR" sz="2200" dirty="0" smtClean="0"/>
              <a:t> import </a:t>
            </a:r>
            <a:r>
              <a:rPr lang="fr-FR" sz="2200" dirty="0" err="1" smtClean="0"/>
              <a:t>absolute_import</a:t>
            </a:r>
            <a:r>
              <a:rPr lang="fr-FR" sz="2200" dirty="0" smtClean="0"/>
              <a:t>"</a:t>
            </a:r>
          </a:p>
          <a:p>
            <a:pPr marL="0" indent="0">
              <a:spcBef>
                <a:spcPts val="1200"/>
              </a:spcBef>
              <a:buNone/>
            </a:pPr>
            <a:endParaRPr lang="fr-FR" sz="2200" dirty="0" smtClean="0"/>
          </a:p>
          <a:p>
            <a:pPr marL="0" indent="0">
              <a:buNone/>
            </a:pPr>
            <a:endParaRPr lang="fr-FR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775954"/>
          </a:xfrm>
        </p:spPr>
        <p:txBody>
          <a:bodyPr anchor="t"/>
          <a:lstStyle/>
          <a:p>
            <a:r>
              <a:rPr lang="fr-FR" dirty="0" err="1" smtClean="0"/>
              <a:t>From</a:t>
            </a:r>
            <a:r>
              <a:rPr lang="fr-FR" dirty="0" smtClean="0"/>
              <a:t> .</a:t>
            </a:r>
            <a:endParaRPr lang="fr-FR" dirty="0"/>
          </a:p>
        </p:txBody>
      </p:sp>
      <p:sp>
        <p:nvSpPr>
          <p:cNvPr id="27" name="ZoneTexte 26"/>
          <p:cNvSpPr txBox="1"/>
          <p:nvPr/>
        </p:nvSpPr>
        <p:spPr>
          <a:xfrm>
            <a:off x="611560" y="1933768"/>
            <a:ext cx="3600399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smtClean="0"/>
              <a:t>import </a:t>
            </a:r>
            <a:r>
              <a:rPr lang="fr-FR" sz="2000" dirty="0" err="1" smtClean="0"/>
              <a:t>mod</a:t>
            </a:r>
            <a:endParaRPr lang="fr-FR" sz="2000" dirty="0" smtClean="0"/>
          </a:p>
        </p:txBody>
      </p:sp>
      <p:sp>
        <p:nvSpPr>
          <p:cNvPr id="28" name="ZoneTexte 27"/>
          <p:cNvSpPr txBox="1"/>
          <p:nvPr/>
        </p:nvSpPr>
        <p:spPr>
          <a:xfrm>
            <a:off x="2216001" y="1772816"/>
            <a:ext cx="2139974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err="1" smtClean="0"/>
              <a:t>pkg</a:t>
            </a:r>
            <a:r>
              <a:rPr lang="fr-FR" sz="2000" b="1" i="1" dirty="0" smtClean="0"/>
              <a:t>/</a:t>
            </a:r>
            <a:r>
              <a:rPr lang="fr-FR" sz="2000" b="1" i="1" dirty="0" err="1" smtClean="0"/>
              <a:t>__init__</a:t>
            </a:r>
            <a:r>
              <a:rPr lang="fr-FR" sz="2000" b="1" i="1" dirty="0" smtClean="0"/>
              <a:t>.</a:t>
            </a:r>
            <a:r>
              <a:rPr lang="fr-FR" sz="2000" b="1" i="1" dirty="0" err="1" smtClean="0"/>
              <a:t>py</a:t>
            </a:r>
            <a:endParaRPr lang="fr-FR" sz="2000" i="1" dirty="0"/>
          </a:p>
        </p:txBody>
      </p:sp>
      <p:sp>
        <p:nvSpPr>
          <p:cNvPr id="33" name="ZoneTexte 32"/>
          <p:cNvSpPr txBox="1"/>
          <p:nvPr/>
        </p:nvSpPr>
        <p:spPr>
          <a:xfrm>
            <a:off x="5004048" y="1947265"/>
            <a:ext cx="2448272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import </a:t>
            </a:r>
            <a:r>
              <a:rPr lang="fr-FR" sz="2000" dirty="0" err="1" smtClean="0"/>
              <a:t>pkg</a:t>
            </a:r>
            <a:endParaRPr lang="fr-FR" sz="2000" dirty="0" smtClean="0"/>
          </a:p>
          <a:p>
            <a:r>
              <a:rPr lang="fr-FR" sz="2000" dirty="0" smtClean="0"/>
              <a:t>    pkg.mod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611560" y="3085896"/>
            <a:ext cx="3600399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err="1" smtClean="0"/>
              <a:t>print</a:t>
            </a:r>
            <a:r>
              <a:rPr lang="fr-FR" sz="2000" dirty="0" smtClean="0"/>
              <a:t>(</a:t>
            </a:r>
            <a:r>
              <a:rPr lang="fr-FR" sz="2000" dirty="0" err="1" smtClean="0"/>
              <a:t>__name__</a:t>
            </a:r>
            <a:r>
              <a:rPr lang="fr-FR" sz="2000" dirty="0" smtClean="0"/>
              <a:t>)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216001" y="2924944"/>
            <a:ext cx="2139974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err="1" smtClean="0"/>
              <a:t>pkg</a:t>
            </a:r>
            <a:r>
              <a:rPr lang="fr-FR" sz="2000" b="1" i="1" dirty="0" smtClean="0"/>
              <a:t>/mod.py</a:t>
            </a:r>
            <a:endParaRPr lang="fr-FR" sz="2000" i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611560" y="4329776"/>
            <a:ext cx="3600399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err="1" smtClean="0"/>
              <a:t>print</a:t>
            </a:r>
            <a:r>
              <a:rPr lang="fr-FR" sz="2000" dirty="0" smtClean="0"/>
              <a:t>(</a:t>
            </a:r>
            <a:r>
              <a:rPr lang="fr-FR" sz="2000" dirty="0" err="1" smtClean="0"/>
              <a:t>__name__</a:t>
            </a:r>
            <a:r>
              <a:rPr lang="fr-FR" sz="2000" dirty="0" smtClean="0"/>
              <a:t>)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2216001" y="4168824"/>
            <a:ext cx="2139974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smtClean="0"/>
              <a:t>mod.py</a:t>
            </a:r>
            <a:endParaRPr lang="fr-FR" sz="2000" i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5004048" y="3212976"/>
            <a:ext cx="2448272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import </a:t>
            </a:r>
            <a:r>
              <a:rPr lang="fr-FR" sz="2000" dirty="0" err="1" smtClean="0"/>
              <a:t>pkg</a:t>
            </a:r>
            <a:endParaRPr lang="fr-FR" sz="2000" dirty="0" smtClean="0"/>
          </a:p>
          <a:p>
            <a:r>
              <a:rPr lang="fr-FR" sz="2000" dirty="0" smtClean="0"/>
              <a:t>    </a:t>
            </a:r>
            <a:r>
              <a:rPr lang="fr-FR" sz="2000" dirty="0" err="1" smtClean="0"/>
              <a:t>mod</a:t>
            </a:r>
            <a:endParaRPr lang="fr-FR" sz="2000" dirty="0" smtClean="0"/>
          </a:p>
        </p:txBody>
      </p:sp>
      <p:sp>
        <p:nvSpPr>
          <p:cNvPr id="21" name="ZoneTexte 20"/>
          <p:cNvSpPr txBox="1"/>
          <p:nvPr/>
        </p:nvSpPr>
        <p:spPr>
          <a:xfrm>
            <a:off x="6968530" y="1772816"/>
            <a:ext cx="627806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smtClean="0"/>
              <a:t>2.7</a:t>
            </a:r>
            <a:endParaRPr lang="fr-FR" sz="2000" i="1" dirty="0"/>
          </a:p>
        </p:txBody>
      </p:sp>
      <p:sp>
        <p:nvSpPr>
          <p:cNvPr id="23" name="ZoneTexte 22"/>
          <p:cNvSpPr txBox="1"/>
          <p:nvPr/>
        </p:nvSpPr>
        <p:spPr>
          <a:xfrm>
            <a:off x="6948264" y="3119138"/>
            <a:ext cx="627806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smtClean="0"/>
              <a:t>3.2</a:t>
            </a:r>
            <a:endParaRPr lang="fr-FR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Définition d'un module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00174"/>
            <a:ext cx="8186766" cy="4786346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fr-FR" dirty="0" smtClean="0"/>
              <a:t>Tout programme python peut-être découpé en plusieurs fichiers.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fr-FR" dirty="0" smtClean="0"/>
              <a:t>L'importation d'un fichier occasionne la création d'un objet de type </a:t>
            </a:r>
            <a:r>
              <a:rPr lang="fr-FR" b="1" dirty="0" smtClean="0"/>
              <a:t>module</a:t>
            </a:r>
            <a:r>
              <a:rPr lang="fr-FR" dirty="0" smtClean="0"/>
              <a:t>, qui recevra toutes les variables et fonctions définies au sein du fichier.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fr-FR" dirty="0" smtClean="0"/>
              <a:t>Instructions ou fonction prédéfinies permettant d'importer un fichier :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fr-FR" b="1" dirty="0" smtClean="0"/>
              <a:t>import</a:t>
            </a:r>
            <a:r>
              <a:rPr lang="fr-FR" dirty="0" smtClean="0"/>
              <a:t> (récupération d'un fichier complet)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fr-FR" b="1" dirty="0" err="1" smtClean="0"/>
              <a:t>from</a:t>
            </a:r>
            <a:r>
              <a:rPr lang="fr-FR" dirty="0" smtClean="0"/>
              <a:t> (récupération de quelques éléments)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fr-FR" b="1" dirty="0" err="1" smtClean="0"/>
              <a:t>reload</a:t>
            </a:r>
            <a:r>
              <a:rPr lang="fr-FR" dirty="0" smtClean="0"/>
              <a:t> (force le rechargement)</a:t>
            </a:r>
          </a:p>
          <a:p>
            <a:pPr>
              <a:buNone/>
            </a:pPr>
            <a:endParaRPr lang="fr-FR" dirty="0" smtClean="0"/>
          </a:p>
          <a:p>
            <a:pPr>
              <a:buFont typeface="Courier New" pitchFamily="49" charset="0"/>
              <a:buChar char="o"/>
            </a:pP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775954"/>
          </a:xfrm>
        </p:spPr>
        <p:txBody>
          <a:bodyPr anchor="t"/>
          <a:lstStyle/>
          <a:p>
            <a:r>
              <a:rPr lang="fr-FR" dirty="0" err="1" smtClean="0"/>
              <a:t>From</a:t>
            </a:r>
            <a:r>
              <a:rPr lang="fr-FR" dirty="0" smtClean="0"/>
              <a:t> .</a:t>
            </a:r>
            <a:endParaRPr lang="fr-FR" dirty="0"/>
          </a:p>
        </p:txBody>
      </p:sp>
      <p:sp>
        <p:nvSpPr>
          <p:cNvPr id="27" name="ZoneTexte 26"/>
          <p:cNvSpPr txBox="1"/>
          <p:nvPr/>
        </p:nvSpPr>
        <p:spPr>
          <a:xfrm>
            <a:off x="611560" y="1933768"/>
            <a:ext cx="3600399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err="1" smtClean="0"/>
              <a:t>from</a:t>
            </a:r>
            <a:r>
              <a:rPr lang="fr-FR" sz="2000" dirty="0" smtClean="0"/>
              <a:t> . import </a:t>
            </a:r>
            <a:r>
              <a:rPr lang="fr-FR" sz="2000" dirty="0" err="1" smtClean="0"/>
              <a:t>mod</a:t>
            </a:r>
            <a:endParaRPr lang="fr-FR" sz="2000" dirty="0" smtClean="0"/>
          </a:p>
        </p:txBody>
      </p:sp>
      <p:sp>
        <p:nvSpPr>
          <p:cNvPr id="28" name="ZoneTexte 27"/>
          <p:cNvSpPr txBox="1"/>
          <p:nvPr/>
        </p:nvSpPr>
        <p:spPr>
          <a:xfrm>
            <a:off x="2216001" y="1772816"/>
            <a:ext cx="2139974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err="1" smtClean="0"/>
              <a:t>pkg</a:t>
            </a:r>
            <a:r>
              <a:rPr lang="fr-FR" sz="2000" b="1" i="1" dirty="0" smtClean="0"/>
              <a:t>/</a:t>
            </a:r>
            <a:r>
              <a:rPr lang="fr-FR" sz="2000" b="1" i="1" dirty="0" err="1" smtClean="0"/>
              <a:t>__init__</a:t>
            </a:r>
            <a:r>
              <a:rPr lang="fr-FR" sz="2000" b="1" i="1" dirty="0" smtClean="0"/>
              <a:t>.</a:t>
            </a:r>
            <a:r>
              <a:rPr lang="fr-FR" sz="2000" b="1" i="1" dirty="0" err="1" smtClean="0"/>
              <a:t>py</a:t>
            </a:r>
            <a:endParaRPr lang="fr-FR" sz="2000" i="1" dirty="0"/>
          </a:p>
        </p:txBody>
      </p:sp>
      <p:sp>
        <p:nvSpPr>
          <p:cNvPr id="33" name="ZoneTexte 32"/>
          <p:cNvSpPr txBox="1"/>
          <p:nvPr/>
        </p:nvSpPr>
        <p:spPr>
          <a:xfrm>
            <a:off x="5004048" y="1947265"/>
            <a:ext cx="2448272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import </a:t>
            </a:r>
            <a:r>
              <a:rPr lang="fr-FR" sz="2000" dirty="0" err="1" smtClean="0"/>
              <a:t>pkg</a:t>
            </a:r>
            <a:endParaRPr lang="fr-FR" sz="2000" dirty="0" smtClean="0"/>
          </a:p>
          <a:p>
            <a:r>
              <a:rPr lang="fr-FR" sz="2000" dirty="0" smtClean="0"/>
              <a:t>    pkg.mod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611560" y="3085896"/>
            <a:ext cx="3600399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err="1" smtClean="0"/>
              <a:t>print</a:t>
            </a:r>
            <a:r>
              <a:rPr lang="fr-FR" sz="2000" dirty="0" smtClean="0"/>
              <a:t>(</a:t>
            </a:r>
            <a:r>
              <a:rPr lang="fr-FR" sz="2000" dirty="0" err="1" smtClean="0"/>
              <a:t>__name__</a:t>
            </a:r>
            <a:r>
              <a:rPr lang="fr-FR" sz="2000" dirty="0" smtClean="0"/>
              <a:t>)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216001" y="2924944"/>
            <a:ext cx="2139974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err="1" smtClean="0"/>
              <a:t>pkg</a:t>
            </a:r>
            <a:r>
              <a:rPr lang="fr-FR" sz="2000" b="1" i="1" dirty="0" smtClean="0"/>
              <a:t>/mod.py</a:t>
            </a:r>
            <a:endParaRPr lang="fr-FR" sz="2000" i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611560" y="4329776"/>
            <a:ext cx="3600399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err="1" smtClean="0"/>
              <a:t>print</a:t>
            </a:r>
            <a:r>
              <a:rPr lang="fr-FR" sz="2000" dirty="0" smtClean="0"/>
              <a:t>(</a:t>
            </a:r>
            <a:r>
              <a:rPr lang="fr-FR" sz="2000" dirty="0" err="1" smtClean="0"/>
              <a:t>__name__</a:t>
            </a:r>
            <a:r>
              <a:rPr lang="fr-FR" sz="2000" dirty="0" smtClean="0"/>
              <a:t>)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2216001" y="4168824"/>
            <a:ext cx="2139974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smtClean="0"/>
              <a:t>mod.py</a:t>
            </a:r>
            <a:endParaRPr lang="fr-FR" sz="2000" i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5004048" y="3212976"/>
            <a:ext cx="2448272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import </a:t>
            </a:r>
            <a:r>
              <a:rPr lang="fr-FR" sz="2000" dirty="0" err="1" smtClean="0"/>
              <a:t>pkg</a:t>
            </a:r>
            <a:endParaRPr lang="fr-FR" sz="2000" dirty="0" smtClean="0"/>
          </a:p>
          <a:p>
            <a:r>
              <a:rPr lang="fr-FR" sz="2000" dirty="0" smtClean="0"/>
              <a:t>    pkg.mod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6968530" y="1772816"/>
            <a:ext cx="627806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smtClean="0"/>
              <a:t>2.7</a:t>
            </a:r>
            <a:endParaRPr lang="fr-FR" sz="2000" i="1" dirty="0"/>
          </a:p>
        </p:txBody>
      </p:sp>
      <p:sp>
        <p:nvSpPr>
          <p:cNvPr id="23" name="ZoneTexte 22"/>
          <p:cNvSpPr txBox="1"/>
          <p:nvPr/>
        </p:nvSpPr>
        <p:spPr>
          <a:xfrm>
            <a:off x="6948264" y="3119138"/>
            <a:ext cx="627806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smtClean="0"/>
              <a:t>3.2</a:t>
            </a:r>
            <a:endParaRPr lang="fr-FR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775954"/>
          </a:xfrm>
        </p:spPr>
        <p:txBody>
          <a:bodyPr anchor="t"/>
          <a:lstStyle/>
          <a:p>
            <a:r>
              <a:rPr lang="fr-FR" dirty="0" err="1" smtClean="0"/>
              <a:t>From</a:t>
            </a:r>
            <a:r>
              <a:rPr lang="fr-FR" dirty="0" smtClean="0"/>
              <a:t> .</a:t>
            </a:r>
            <a:endParaRPr lang="fr-FR" dirty="0"/>
          </a:p>
        </p:txBody>
      </p:sp>
      <p:sp>
        <p:nvSpPr>
          <p:cNvPr id="27" name="ZoneTexte 26"/>
          <p:cNvSpPr txBox="1"/>
          <p:nvPr/>
        </p:nvSpPr>
        <p:spPr>
          <a:xfrm>
            <a:off x="611560" y="1933768"/>
            <a:ext cx="4680520" cy="1141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err="1" smtClean="0"/>
              <a:t>from</a:t>
            </a:r>
            <a:r>
              <a:rPr lang="fr-FR" sz="2000" dirty="0" smtClean="0"/>
              <a:t> </a:t>
            </a:r>
            <a:r>
              <a:rPr lang="fr-FR" sz="2000" dirty="0" err="1" smtClean="0"/>
              <a:t>__future__</a:t>
            </a:r>
            <a:r>
              <a:rPr lang="fr-FR" sz="2000" dirty="0" smtClean="0"/>
              <a:t> import </a:t>
            </a:r>
            <a:r>
              <a:rPr lang="fr-FR" sz="2000" dirty="0" err="1" smtClean="0"/>
              <a:t>absolute_import</a:t>
            </a:r>
            <a:endParaRPr lang="fr-FR" sz="2000" dirty="0" smtClean="0"/>
          </a:p>
          <a:p>
            <a:r>
              <a:rPr lang="fr-FR" sz="2000" dirty="0" smtClean="0"/>
              <a:t>import </a:t>
            </a:r>
            <a:r>
              <a:rPr lang="fr-FR" sz="2000" dirty="0" err="1" smtClean="0"/>
              <a:t>mod</a:t>
            </a:r>
            <a:endParaRPr lang="fr-FR" sz="2000" dirty="0" smtClean="0"/>
          </a:p>
        </p:txBody>
      </p:sp>
      <p:sp>
        <p:nvSpPr>
          <p:cNvPr id="28" name="ZoneTexte 27"/>
          <p:cNvSpPr txBox="1"/>
          <p:nvPr/>
        </p:nvSpPr>
        <p:spPr>
          <a:xfrm>
            <a:off x="3296122" y="1772816"/>
            <a:ext cx="2139974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err="1" smtClean="0"/>
              <a:t>pkg</a:t>
            </a:r>
            <a:r>
              <a:rPr lang="fr-FR" sz="2000" b="1" i="1" dirty="0" smtClean="0"/>
              <a:t>/</a:t>
            </a:r>
            <a:r>
              <a:rPr lang="fr-FR" sz="2000" b="1" i="1" dirty="0" err="1" smtClean="0"/>
              <a:t>__init__</a:t>
            </a:r>
            <a:r>
              <a:rPr lang="fr-FR" sz="2000" b="1" i="1" dirty="0" smtClean="0"/>
              <a:t>.</a:t>
            </a:r>
            <a:r>
              <a:rPr lang="fr-FR" sz="2000" b="1" i="1" dirty="0" err="1" smtClean="0"/>
              <a:t>py</a:t>
            </a:r>
            <a:endParaRPr lang="fr-FR" sz="2000" i="1" dirty="0"/>
          </a:p>
        </p:txBody>
      </p:sp>
      <p:sp>
        <p:nvSpPr>
          <p:cNvPr id="33" name="ZoneTexte 32"/>
          <p:cNvSpPr txBox="1"/>
          <p:nvPr/>
        </p:nvSpPr>
        <p:spPr>
          <a:xfrm>
            <a:off x="5580112" y="3417858"/>
            <a:ext cx="2448272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import </a:t>
            </a:r>
            <a:r>
              <a:rPr lang="fr-FR" sz="2000" dirty="0" err="1" smtClean="0"/>
              <a:t>pkg</a:t>
            </a:r>
            <a:endParaRPr lang="fr-FR" sz="2000" dirty="0" smtClean="0"/>
          </a:p>
          <a:p>
            <a:r>
              <a:rPr lang="fr-FR" sz="2000" dirty="0" smtClean="0"/>
              <a:t>    </a:t>
            </a:r>
            <a:r>
              <a:rPr lang="fr-FR" sz="2000" dirty="0" err="1" smtClean="0"/>
              <a:t>mod</a:t>
            </a:r>
            <a:endParaRPr lang="fr-FR" sz="2000" dirty="0" smtClean="0"/>
          </a:p>
        </p:txBody>
      </p:sp>
      <p:sp>
        <p:nvSpPr>
          <p:cNvPr id="13" name="ZoneTexte 12"/>
          <p:cNvSpPr txBox="1"/>
          <p:nvPr/>
        </p:nvSpPr>
        <p:spPr>
          <a:xfrm>
            <a:off x="611560" y="3583705"/>
            <a:ext cx="3600399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err="1" smtClean="0"/>
              <a:t>print</a:t>
            </a:r>
            <a:r>
              <a:rPr lang="fr-FR" sz="2000" dirty="0" smtClean="0"/>
              <a:t>(</a:t>
            </a:r>
            <a:r>
              <a:rPr lang="fr-FR" sz="2000" dirty="0" err="1" smtClean="0"/>
              <a:t>__name__</a:t>
            </a:r>
            <a:r>
              <a:rPr lang="fr-FR" sz="2000" dirty="0" smtClean="0"/>
              <a:t>)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216001" y="3422753"/>
            <a:ext cx="2139974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err="1" smtClean="0"/>
              <a:t>pkg</a:t>
            </a:r>
            <a:r>
              <a:rPr lang="fr-FR" sz="2000" b="1" i="1" dirty="0" smtClean="0"/>
              <a:t>/mod.py</a:t>
            </a:r>
            <a:endParaRPr lang="fr-FR" sz="2000" i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611560" y="4827585"/>
            <a:ext cx="3600399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err="1" smtClean="0"/>
              <a:t>print</a:t>
            </a:r>
            <a:r>
              <a:rPr lang="fr-FR" sz="2000" dirty="0" smtClean="0"/>
              <a:t>(</a:t>
            </a:r>
            <a:r>
              <a:rPr lang="fr-FR" sz="2000" dirty="0" err="1" smtClean="0"/>
              <a:t>__name__</a:t>
            </a:r>
            <a:r>
              <a:rPr lang="fr-FR" sz="2000" dirty="0" smtClean="0"/>
              <a:t>)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2216001" y="4666633"/>
            <a:ext cx="2139974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smtClean="0"/>
              <a:t>mod.py</a:t>
            </a:r>
            <a:endParaRPr lang="fr-FR" sz="2000" i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5580112" y="4683569"/>
            <a:ext cx="2448272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 import </a:t>
            </a:r>
            <a:r>
              <a:rPr lang="fr-FR" sz="2000" dirty="0" err="1" smtClean="0"/>
              <a:t>pkg</a:t>
            </a:r>
            <a:endParaRPr lang="fr-FR" sz="2000" dirty="0" smtClean="0"/>
          </a:p>
          <a:p>
            <a:r>
              <a:rPr lang="fr-FR" sz="2000" dirty="0" smtClean="0"/>
              <a:t>    </a:t>
            </a:r>
            <a:r>
              <a:rPr lang="fr-FR" sz="2000" dirty="0" err="1" smtClean="0"/>
              <a:t>mod</a:t>
            </a:r>
            <a:endParaRPr lang="fr-FR" sz="2000" dirty="0" smtClean="0"/>
          </a:p>
        </p:txBody>
      </p:sp>
      <p:sp>
        <p:nvSpPr>
          <p:cNvPr id="21" name="ZoneTexte 20"/>
          <p:cNvSpPr txBox="1"/>
          <p:nvPr/>
        </p:nvSpPr>
        <p:spPr>
          <a:xfrm>
            <a:off x="7544594" y="3243409"/>
            <a:ext cx="627806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smtClean="0"/>
              <a:t>2.7</a:t>
            </a:r>
            <a:endParaRPr lang="fr-FR" sz="2000" i="1" dirty="0"/>
          </a:p>
        </p:txBody>
      </p:sp>
      <p:sp>
        <p:nvSpPr>
          <p:cNvPr id="23" name="ZoneTexte 22"/>
          <p:cNvSpPr txBox="1"/>
          <p:nvPr/>
        </p:nvSpPr>
        <p:spPr>
          <a:xfrm>
            <a:off x="7524328" y="4589731"/>
            <a:ext cx="627806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i="1" dirty="0" smtClean="0"/>
              <a:t>3.2</a:t>
            </a:r>
            <a:endParaRPr lang="fr-FR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Premier import</a:t>
            </a:r>
            <a:endParaRPr lang="fr-FR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00174"/>
            <a:ext cx="8186766" cy="4786346"/>
          </a:xfrm>
        </p:spPr>
        <p:txBody>
          <a:bodyPr>
            <a:normAutofit fontScale="92500"/>
          </a:bodyPr>
          <a:lstStyle/>
          <a:p>
            <a:pPr marL="4763" indent="-4763">
              <a:buNone/>
            </a:pPr>
            <a:r>
              <a:rPr lang="fr-FR" dirty="0" smtClean="0"/>
              <a:t>Effet de la première instruction </a:t>
            </a:r>
            <a:r>
              <a:rPr lang="fr-FR" b="1" i="1" dirty="0" smtClean="0"/>
              <a:t>import </a:t>
            </a:r>
            <a:r>
              <a:rPr lang="fr-FR" b="1" i="1" dirty="0" err="1" smtClean="0"/>
              <a:t>mod</a:t>
            </a:r>
            <a:r>
              <a:rPr lang="fr-FR" dirty="0" smtClean="0"/>
              <a:t> d'un programme :</a:t>
            </a:r>
          </a:p>
          <a:p>
            <a:pPr marL="514350" indent="-514350">
              <a:buFont typeface="+mj-lt"/>
              <a:buAutoNum type="arabicParenR"/>
            </a:pPr>
            <a:r>
              <a:rPr lang="fr-FR" dirty="0" smtClean="0"/>
              <a:t>Recherche du fichier </a:t>
            </a:r>
            <a:r>
              <a:rPr lang="fr-FR" b="1" i="1" dirty="0" smtClean="0"/>
              <a:t>mod.py</a:t>
            </a:r>
            <a:r>
              <a:rPr lang="fr-FR" dirty="0" smtClean="0"/>
              <a:t> dans </a:t>
            </a:r>
            <a:r>
              <a:rPr lang="fr-FR" b="1" i="1" dirty="0" err="1" smtClean="0"/>
              <a:t>sys.path</a:t>
            </a:r>
            <a:r>
              <a:rPr lang="fr-FR" dirty="0" smtClean="0"/>
              <a:t> :</a:t>
            </a:r>
          </a:p>
          <a:p>
            <a:pPr marL="863600" lvl="1" indent="-514350">
              <a:buFont typeface="+mj-lt"/>
              <a:buAutoNum type="arabicParenR"/>
            </a:pPr>
            <a:r>
              <a:rPr lang="fr-FR" dirty="0" smtClean="0"/>
              <a:t>répertoire original du programme</a:t>
            </a:r>
          </a:p>
          <a:p>
            <a:pPr marL="863600" lvl="1" indent="-514350">
              <a:buFont typeface="+mj-lt"/>
              <a:buAutoNum type="arabicParenR"/>
            </a:pPr>
            <a:r>
              <a:rPr lang="fr-FR" dirty="0" smtClean="0"/>
              <a:t>répertoires de PYTHONPATH</a:t>
            </a:r>
          </a:p>
          <a:p>
            <a:pPr marL="863600" lvl="1" indent="-514350">
              <a:buFont typeface="+mj-lt"/>
              <a:buAutoNum type="arabicParenR"/>
            </a:pPr>
            <a:r>
              <a:rPr lang="fr-FR" dirty="0" smtClean="0"/>
              <a:t>répertoires standards</a:t>
            </a:r>
          </a:p>
          <a:p>
            <a:pPr marL="514350" indent="-514350">
              <a:buFont typeface="+mj-lt"/>
              <a:buAutoNum type="arabicParenR"/>
            </a:pPr>
            <a:r>
              <a:rPr lang="fr-FR" dirty="0" smtClean="0"/>
              <a:t>Compilation, si </a:t>
            </a:r>
            <a:r>
              <a:rPr lang="fr-FR" b="1" i="1" dirty="0" smtClean="0"/>
              <a:t>mod.pyc </a:t>
            </a:r>
            <a:r>
              <a:rPr lang="fr-FR" dirty="0" smtClean="0"/>
              <a:t>n'est pas à jour.</a:t>
            </a:r>
          </a:p>
          <a:p>
            <a:pPr marL="514350" indent="-514350">
              <a:buFont typeface="+mj-lt"/>
              <a:buAutoNum type="arabicParenR"/>
            </a:pPr>
            <a:r>
              <a:rPr lang="fr-FR" dirty="0" smtClean="0"/>
              <a:t>Exécution de </a:t>
            </a:r>
            <a:r>
              <a:rPr lang="fr-FR" b="1" i="1" dirty="0" smtClean="0"/>
              <a:t>mod.pyc</a:t>
            </a:r>
            <a:r>
              <a:rPr lang="fr-FR" dirty="0" smtClean="0"/>
              <a:t>, en enregistrant variables et fonctions dans le module ainsi créé (</a:t>
            </a:r>
            <a:r>
              <a:rPr lang="fr-FR" b="1" i="1" dirty="0" smtClean="0"/>
              <a:t>attributs</a:t>
            </a:r>
            <a:r>
              <a:rPr lang="fr-FR" dirty="0" smtClean="0"/>
              <a:t> du module).</a:t>
            </a:r>
          </a:p>
          <a:p>
            <a:pPr marL="514350" indent="-514350">
              <a:buFont typeface="+mj-lt"/>
              <a:buAutoNum type="arabicParenR"/>
            </a:pP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Effet de l'instruction</a:t>
            </a:r>
            <a:br>
              <a:rPr lang="fr-FR" dirty="0" smtClean="0"/>
            </a:br>
            <a:r>
              <a:rPr lang="fr-FR" i="1" dirty="0" smtClean="0"/>
              <a:t>import module1</a:t>
            </a:r>
            <a:endParaRPr lang="fr-FR" i="1" dirty="0"/>
          </a:p>
        </p:txBody>
      </p:sp>
      <p:sp>
        <p:nvSpPr>
          <p:cNvPr id="5" name="ZoneTexte 4"/>
          <p:cNvSpPr txBox="1"/>
          <p:nvPr/>
        </p:nvSpPr>
        <p:spPr>
          <a:xfrm>
            <a:off x="571472" y="2127179"/>
            <a:ext cx="2357454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dirty="0" smtClean="0"/>
              <a:t>module1.py</a:t>
            </a:r>
            <a:endParaRPr lang="fr-FR" sz="2000" dirty="0"/>
          </a:p>
        </p:txBody>
      </p:sp>
      <p:sp>
        <p:nvSpPr>
          <p:cNvPr id="6" name="ZoneTexte 5"/>
          <p:cNvSpPr txBox="1"/>
          <p:nvPr/>
        </p:nvSpPr>
        <p:spPr>
          <a:xfrm>
            <a:off x="571472" y="2787627"/>
            <a:ext cx="2357454" cy="1141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prompt = '%'</a:t>
            </a:r>
          </a:p>
          <a:p>
            <a:r>
              <a:rPr lang="fr-FR" sz="2000" dirty="0" err="1" smtClean="0"/>
              <a:t>def</a:t>
            </a:r>
            <a:r>
              <a:rPr lang="fr-FR" sz="2000" dirty="0" smtClean="0"/>
              <a:t> printer(x)</a:t>
            </a:r>
          </a:p>
          <a:p>
            <a:r>
              <a:rPr lang="fr-FR" sz="2000" dirty="0" smtClean="0"/>
              <a:t>   </a:t>
            </a:r>
            <a:r>
              <a:rPr lang="fr-FR" sz="2000" dirty="0" err="1" smtClean="0"/>
              <a:t>print</a:t>
            </a:r>
            <a:r>
              <a:rPr lang="fr-FR" sz="2000" dirty="0" smtClean="0"/>
              <a:t>(</a:t>
            </a:r>
            <a:r>
              <a:rPr lang="fr-FR" sz="2000" dirty="0" err="1" smtClean="0"/>
              <a:t>prompt,x</a:t>
            </a:r>
            <a:r>
              <a:rPr lang="fr-FR" sz="2000" dirty="0" smtClean="0"/>
              <a:t>)</a:t>
            </a:r>
            <a:endParaRPr lang="fr-FR" sz="2000" dirty="0"/>
          </a:p>
        </p:txBody>
      </p:sp>
      <p:sp>
        <p:nvSpPr>
          <p:cNvPr id="8" name="ZoneTexte 7"/>
          <p:cNvSpPr txBox="1"/>
          <p:nvPr/>
        </p:nvSpPr>
        <p:spPr>
          <a:xfrm>
            <a:off x="571472" y="4960415"/>
            <a:ext cx="3286148" cy="1141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import module1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module1.printer('Hello !')</a:t>
            </a:r>
          </a:p>
          <a:p>
            <a:r>
              <a:rPr lang="fr-FR" sz="2000" dirty="0" smtClean="0"/>
              <a:t>% Hello !</a:t>
            </a:r>
            <a:endParaRPr lang="fr-FR" sz="2000" dirty="0"/>
          </a:p>
        </p:txBody>
      </p:sp>
      <p:sp>
        <p:nvSpPr>
          <p:cNvPr id="11" name="ZoneTexte 10"/>
          <p:cNvSpPr txBox="1"/>
          <p:nvPr/>
        </p:nvSpPr>
        <p:spPr>
          <a:xfrm>
            <a:off x="571472" y="4286256"/>
            <a:ext cx="3286148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dirty="0" smtClean="0"/>
              <a:t>ligne de commandes</a:t>
            </a:r>
            <a:endParaRPr lang="fr-FR" sz="2000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3857620" y="2152999"/>
            <a:ext cx="1428760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module1</a:t>
            </a:r>
            <a:endParaRPr lang="fr-FR" sz="2400" dirty="0"/>
          </a:p>
        </p:txBody>
      </p:sp>
      <p:cxnSp>
        <p:nvCxnSpPr>
          <p:cNvPr id="14" name="Connecteur droit avec flèche 13"/>
          <p:cNvCxnSpPr>
            <a:stCxn id="12" idx="3"/>
          </p:cNvCxnSpPr>
          <p:nvPr/>
        </p:nvCxnSpPr>
        <p:spPr>
          <a:xfrm>
            <a:off x="5286380" y="2367313"/>
            <a:ext cx="857256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 rot="5400000">
            <a:off x="5143504" y="2724503"/>
            <a:ext cx="1143008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143636" y="2867379"/>
            <a:ext cx="85725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'%'</a:t>
            </a:r>
            <a:endParaRPr lang="fr-FR" sz="2400" dirty="0"/>
          </a:p>
        </p:txBody>
      </p:sp>
      <p:sp>
        <p:nvSpPr>
          <p:cNvPr id="20" name="Rectangle 19"/>
          <p:cNvSpPr/>
          <p:nvPr/>
        </p:nvSpPr>
        <p:spPr>
          <a:xfrm>
            <a:off x="7143768" y="2867379"/>
            <a:ext cx="150019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printer()</a:t>
            </a:r>
            <a:endParaRPr lang="fr-FR" sz="2400" dirty="0"/>
          </a:p>
        </p:txBody>
      </p:sp>
      <p:cxnSp>
        <p:nvCxnSpPr>
          <p:cNvPr id="21" name="Connecteur droit avec flèche 20"/>
          <p:cNvCxnSpPr/>
          <p:nvPr/>
        </p:nvCxnSpPr>
        <p:spPr>
          <a:xfrm rot="16200000" flipH="1">
            <a:off x="7643835" y="2724504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6143636" y="2152999"/>
            <a:ext cx="2500330" cy="4286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{prompt,printer}</a:t>
            </a:r>
            <a:endParaRPr lang="fr-FR" sz="2400" dirty="0"/>
          </a:p>
        </p:txBody>
      </p:sp>
      <p:cxnSp>
        <p:nvCxnSpPr>
          <p:cNvPr id="38" name="Connecteur droit avec flèche 37"/>
          <p:cNvCxnSpPr/>
          <p:nvPr/>
        </p:nvCxnSpPr>
        <p:spPr>
          <a:xfrm rot="16200000" flipH="1">
            <a:off x="6643701" y="2724503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contenu 2"/>
          <p:cNvSpPr>
            <a:spLocks noGrp="1"/>
          </p:cNvSpPr>
          <p:nvPr>
            <p:ph idx="1"/>
          </p:nvPr>
        </p:nvSpPr>
        <p:spPr>
          <a:xfrm>
            <a:off x="5000628" y="4714884"/>
            <a:ext cx="3857652" cy="1500198"/>
          </a:xfrm>
        </p:spPr>
        <p:txBody>
          <a:bodyPr>
            <a:normAutofit/>
          </a:bodyPr>
          <a:lstStyle/>
          <a:p>
            <a:pPr marL="4763" indent="-4763">
              <a:buNone/>
            </a:pPr>
            <a:r>
              <a:rPr lang="fr-FR" dirty="0" smtClean="0"/>
              <a:t>On accède aux éléments du module avec l'opérateur "."</a:t>
            </a:r>
          </a:p>
          <a:p>
            <a:pPr marL="514350" indent="-514350">
              <a:buFont typeface="+mj-lt"/>
              <a:buAutoNum type="arabicParenR"/>
            </a:pP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Effet de l'instruction</a:t>
            </a:r>
            <a:br>
              <a:rPr lang="fr-FR" dirty="0" smtClean="0"/>
            </a:br>
            <a:r>
              <a:rPr lang="fr-FR" i="1" dirty="0" smtClean="0"/>
              <a:t>import module1 as m1</a:t>
            </a:r>
            <a:endParaRPr lang="fr-FR" i="1" dirty="0"/>
          </a:p>
        </p:txBody>
      </p:sp>
      <p:sp>
        <p:nvSpPr>
          <p:cNvPr id="5" name="ZoneTexte 4"/>
          <p:cNvSpPr txBox="1"/>
          <p:nvPr/>
        </p:nvSpPr>
        <p:spPr>
          <a:xfrm>
            <a:off x="571472" y="1974420"/>
            <a:ext cx="2357454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dirty="0" smtClean="0"/>
              <a:t>module1.py</a:t>
            </a:r>
            <a:endParaRPr lang="fr-FR" sz="2000" dirty="0"/>
          </a:p>
        </p:txBody>
      </p:sp>
      <p:sp>
        <p:nvSpPr>
          <p:cNvPr id="6" name="ZoneTexte 5"/>
          <p:cNvSpPr txBox="1"/>
          <p:nvPr/>
        </p:nvSpPr>
        <p:spPr>
          <a:xfrm>
            <a:off x="571472" y="2634868"/>
            <a:ext cx="2357454" cy="1141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prompt = '%'</a:t>
            </a:r>
          </a:p>
          <a:p>
            <a:r>
              <a:rPr lang="fr-FR" sz="2000" dirty="0" err="1" smtClean="0"/>
              <a:t>def</a:t>
            </a:r>
            <a:r>
              <a:rPr lang="fr-FR" sz="2000" dirty="0" smtClean="0"/>
              <a:t> printer(x)</a:t>
            </a:r>
          </a:p>
          <a:p>
            <a:r>
              <a:rPr lang="fr-FR" sz="2000" dirty="0" smtClean="0"/>
              <a:t>   </a:t>
            </a:r>
            <a:r>
              <a:rPr lang="fr-FR" sz="2000" dirty="0" err="1" smtClean="0"/>
              <a:t>print</a:t>
            </a:r>
            <a:r>
              <a:rPr lang="fr-FR" sz="2000" dirty="0" smtClean="0"/>
              <a:t>(</a:t>
            </a:r>
            <a:r>
              <a:rPr lang="fr-FR" sz="2000" dirty="0" err="1" smtClean="0"/>
              <a:t>prompt,x</a:t>
            </a:r>
            <a:r>
              <a:rPr lang="fr-FR" sz="2000" dirty="0" smtClean="0"/>
              <a:t>)</a:t>
            </a:r>
            <a:endParaRPr lang="fr-FR" sz="2000" dirty="0"/>
          </a:p>
        </p:txBody>
      </p:sp>
      <p:sp>
        <p:nvSpPr>
          <p:cNvPr id="8" name="ZoneTexte 7"/>
          <p:cNvSpPr txBox="1"/>
          <p:nvPr/>
        </p:nvSpPr>
        <p:spPr>
          <a:xfrm>
            <a:off x="571472" y="4960415"/>
            <a:ext cx="3000396" cy="1141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/>
              <a:t>import module1 as m1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m1.printer('Hello !')</a:t>
            </a:r>
          </a:p>
          <a:p>
            <a:r>
              <a:rPr lang="fr-FR" sz="2000" dirty="0" smtClean="0"/>
              <a:t>% Hello !</a:t>
            </a:r>
            <a:endParaRPr lang="fr-FR" sz="2000" dirty="0"/>
          </a:p>
        </p:txBody>
      </p:sp>
      <p:sp>
        <p:nvSpPr>
          <p:cNvPr id="11" name="ZoneTexte 10"/>
          <p:cNvSpPr txBox="1"/>
          <p:nvPr/>
        </p:nvSpPr>
        <p:spPr>
          <a:xfrm>
            <a:off x="571472" y="4286256"/>
            <a:ext cx="3000396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dirty="0" smtClean="0"/>
              <a:t>ligne de commandes</a:t>
            </a:r>
            <a:endParaRPr lang="fr-FR" sz="2000" dirty="0"/>
          </a:p>
        </p:txBody>
      </p:sp>
      <p:sp>
        <p:nvSpPr>
          <p:cNvPr id="12" name="Rectangle 11"/>
          <p:cNvSpPr/>
          <p:nvPr/>
        </p:nvSpPr>
        <p:spPr>
          <a:xfrm>
            <a:off x="3857620" y="3000372"/>
            <a:ext cx="1000132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m1</a:t>
            </a:r>
            <a:endParaRPr lang="fr-FR" sz="2400" dirty="0"/>
          </a:p>
        </p:txBody>
      </p:sp>
      <p:cxnSp>
        <p:nvCxnSpPr>
          <p:cNvPr id="14" name="Connecteur droit avec flèche 13"/>
          <p:cNvCxnSpPr>
            <a:stCxn id="12" idx="3"/>
          </p:cNvCxnSpPr>
          <p:nvPr/>
        </p:nvCxnSpPr>
        <p:spPr>
          <a:xfrm>
            <a:off x="4857752" y="3214686"/>
            <a:ext cx="857256" cy="1588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 rot="5400000">
            <a:off x="4679157" y="3607595"/>
            <a:ext cx="121444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5715008" y="3714752"/>
            <a:ext cx="85725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'%'</a:t>
            </a:r>
            <a:endParaRPr lang="fr-FR" sz="2400" dirty="0"/>
          </a:p>
        </p:txBody>
      </p:sp>
      <p:sp>
        <p:nvSpPr>
          <p:cNvPr id="20" name="Rectangle 19"/>
          <p:cNvSpPr/>
          <p:nvPr/>
        </p:nvSpPr>
        <p:spPr>
          <a:xfrm>
            <a:off x="6715140" y="3714752"/>
            <a:ext cx="150019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printer()</a:t>
            </a:r>
            <a:endParaRPr lang="fr-FR" sz="2400" dirty="0"/>
          </a:p>
        </p:txBody>
      </p:sp>
      <p:cxnSp>
        <p:nvCxnSpPr>
          <p:cNvPr id="21" name="Connecteur droit avec flèche 20"/>
          <p:cNvCxnSpPr/>
          <p:nvPr/>
        </p:nvCxnSpPr>
        <p:spPr>
          <a:xfrm rot="16200000" flipH="1">
            <a:off x="7215207" y="3571877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5715008" y="3000372"/>
            <a:ext cx="2500330" cy="4286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{prompt,printer}</a:t>
            </a:r>
            <a:endParaRPr lang="fr-FR" sz="2400" dirty="0"/>
          </a:p>
        </p:txBody>
      </p:sp>
      <p:cxnSp>
        <p:nvCxnSpPr>
          <p:cNvPr id="38" name="Connecteur droit avec flèche 37"/>
          <p:cNvCxnSpPr/>
          <p:nvPr/>
        </p:nvCxnSpPr>
        <p:spPr>
          <a:xfrm rot="16200000" flipH="1">
            <a:off x="6215073" y="3571876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Effet de l'instruction</a:t>
            </a:r>
            <a:br>
              <a:rPr lang="fr-FR" dirty="0" smtClean="0"/>
            </a:br>
            <a:r>
              <a:rPr lang="fr-FR" i="1" dirty="0" err="1" smtClean="0"/>
              <a:t>from</a:t>
            </a:r>
            <a:r>
              <a:rPr lang="fr-FR" i="1" dirty="0" smtClean="0"/>
              <a:t> module1 import printer</a:t>
            </a:r>
            <a:endParaRPr lang="fr-FR" i="1" dirty="0"/>
          </a:p>
        </p:txBody>
      </p:sp>
      <p:sp>
        <p:nvSpPr>
          <p:cNvPr id="5" name="ZoneTexte 4"/>
          <p:cNvSpPr txBox="1"/>
          <p:nvPr/>
        </p:nvSpPr>
        <p:spPr>
          <a:xfrm>
            <a:off x="571472" y="1974420"/>
            <a:ext cx="2357454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dirty="0" smtClean="0"/>
              <a:t>module1.py</a:t>
            </a:r>
            <a:endParaRPr lang="fr-FR" sz="2000" dirty="0"/>
          </a:p>
        </p:txBody>
      </p:sp>
      <p:sp>
        <p:nvSpPr>
          <p:cNvPr id="6" name="ZoneTexte 5"/>
          <p:cNvSpPr txBox="1"/>
          <p:nvPr/>
        </p:nvSpPr>
        <p:spPr>
          <a:xfrm>
            <a:off x="571472" y="2634868"/>
            <a:ext cx="2357454" cy="1141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prompt = '%'</a:t>
            </a:r>
          </a:p>
          <a:p>
            <a:r>
              <a:rPr lang="fr-FR" sz="2000" dirty="0" err="1" smtClean="0"/>
              <a:t>def</a:t>
            </a:r>
            <a:r>
              <a:rPr lang="fr-FR" sz="2000" dirty="0" smtClean="0"/>
              <a:t> printer(x):</a:t>
            </a:r>
          </a:p>
          <a:p>
            <a:r>
              <a:rPr lang="fr-FR" sz="2000" dirty="0" smtClean="0"/>
              <a:t>   </a:t>
            </a:r>
            <a:r>
              <a:rPr lang="fr-FR" sz="2000" dirty="0" err="1" smtClean="0"/>
              <a:t>print</a:t>
            </a:r>
            <a:r>
              <a:rPr lang="fr-FR" sz="2000" dirty="0" smtClean="0"/>
              <a:t>(</a:t>
            </a:r>
            <a:r>
              <a:rPr lang="fr-FR" sz="2000" dirty="0" err="1" smtClean="0"/>
              <a:t>prompt,x</a:t>
            </a:r>
            <a:r>
              <a:rPr lang="fr-FR" sz="2000" dirty="0" smtClean="0"/>
              <a:t>)</a:t>
            </a:r>
            <a:endParaRPr lang="fr-FR" sz="2000" dirty="0"/>
          </a:p>
        </p:txBody>
      </p:sp>
      <p:sp>
        <p:nvSpPr>
          <p:cNvPr id="8" name="ZoneTexte 7"/>
          <p:cNvSpPr txBox="1"/>
          <p:nvPr/>
        </p:nvSpPr>
        <p:spPr>
          <a:xfrm>
            <a:off x="571472" y="4960415"/>
            <a:ext cx="3571900" cy="1141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err="1" smtClean="0"/>
              <a:t>from</a:t>
            </a:r>
            <a:r>
              <a:rPr lang="fr-FR" sz="2000" dirty="0" smtClean="0"/>
              <a:t> module1 import printer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printer('Hello !')</a:t>
            </a:r>
          </a:p>
          <a:p>
            <a:r>
              <a:rPr lang="fr-FR" sz="2000" dirty="0" smtClean="0"/>
              <a:t>% Hello !</a:t>
            </a:r>
            <a:endParaRPr lang="fr-FR" sz="2000" dirty="0"/>
          </a:p>
        </p:txBody>
      </p:sp>
      <p:sp>
        <p:nvSpPr>
          <p:cNvPr id="11" name="ZoneTexte 10"/>
          <p:cNvSpPr txBox="1"/>
          <p:nvPr/>
        </p:nvSpPr>
        <p:spPr>
          <a:xfrm>
            <a:off x="571472" y="4286256"/>
            <a:ext cx="3571900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dirty="0" smtClean="0"/>
              <a:t>ligne de commandes</a:t>
            </a:r>
            <a:endParaRPr lang="fr-FR" sz="2000" dirty="0"/>
          </a:p>
        </p:txBody>
      </p:sp>
      <p:cxnSp>
        <p:nvCxnSpPr>
          <p:cNvPr id="15" name="Connecteur droit 14"/>
          <p:cNvCxnSpPr/>
          <p:nvPr/>
        </p:nvCxnSpPr>
        <p:spPr>
          <a:xfrm rot="5400000">
            <a:off x="4679157" y="3679033"/>
            <a:ext cx="1500198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5857884" y="3714752"/>
            <a:ext cx="85725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'%'</a:t>
            </a:r>
            <a:endParaRPr lang="fr-FR" sz="2400" dirty="0"/>
          </a:p>
        </p:txBody>
      </p:sp>
      <p:sp>
        <p:nvSpPr>
          <p:cNvPr id="20" name="Rectangle 19"/>
          <p:cNvSpPr/>
          <p:nvPr/>
        </p:nvSpPr>
        <p:spPr>
          <a:xfrm>
            <a:off x="6858016" y="3714752"/>
            <a:ext cx="150019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printer()</a:t>
            </a:r>
            <a:endParaRPr lang="fr-FR" sz="2400" dirty="0"/>
          </a:p>
        </p:txBody>
      </p:sp>
      <p:cxnSp>
        <p:nvCxnSpPr>
          <p:cNvPr id="21" name="Connecteur droit avec flèche 20"/>
          <p:cNvCxnSpPr/>
          <p:nvPr/>
        </p:nvCxnSpPr>
        <p:spPr>
          <a:xfrm rot="16200000" flipH="1">
            <a:off x="7358083" y="3571877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5857884" y="3000372"/>
            <a:ext cx="2500330" cy="4286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{prompt,printer}</a:t>
            </a:r>
            <a:endParaRPr lang="fr-FR" sz="2400" dirty="0"/>
          </a:p>
        </p:txBody>
      </p:sp>
      <p:cxnSp>
        <p:nvCxnSpPr>
          <p:cNvPr id="38" name="Connecteur droit avec flèche 37"/>
          <p:cNvCxnSpPr/>
          <p:nvPr/>
        </p:nvCxnSpPr>
        <p:spPr>
          <a:xfrm rot="16200000" flipH="1">
            <a:off x="6357949" y="3571876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857620" y="3000372"/>
            <a:ext cx="1357322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printer</a:t>
            </a:r>
            <a:endParaRPr lang="fr-FR" sz="2400" dirty="0"/>
          </a:p>
        </p:txBody>
      </p:sp>
      <p:cxnSp>
        <p:nvCxnSpPr>
          <p:cNvPr id="18" name="Connecteur droit avec flèche 17"/>
          <p:cNvCxnSpPr>
            <a:stCxn id="17" idx="3"/>
            <a:endCxn id="20" idx="2"/>
          </p:cNvCxnSpPr>
          <p:nvPr/>
        </p:nvCxnSpPr>
        <p:spPr>
          <a:xfrm>
            <a:off x="5214942" y="3214686"/>
            <a:ext cx="2393173" cy="928694"/>
          </a:xfrm>
          <a:prstGeom prst="bentConnector4">
            <a:avLst>
              <a:gd name="adj1" fmla="val 18457"/>
              <a:gd name="adj2" fmla="val 124615"/>
            </a:avLst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8219256" cy="1295400"/>
          </a:xfrm>
        </p:spPr>
        <p:txBody>
          <a:bodyPr anchor="t"/>
          <a:lstStyle/>
          <a:p>
            <a:r>
              <a:rPr lang="fr-FR" dirty="0" smtClean="0"/>
              <a:t>Effet de l'instruction</a:t>
            </a:r>
            <a:br>
              <a:rPr lang="fr-FR" dirty="0" smtClean="0"/>
            </a:br>
            <a:r>
              <a:rPr lang="fr-FR" i="1" dirty="0" err="1" smtClean="0"/>
              <a:t>from</a:t>
            </a:r>
            <a:r>
              <a:rPr lang="fr-FR" i="1" dirty="0" smtClean="0"/>
              <a:t> module1 import printer as </a:t>
            </a:r>
            <a:r>
              <a:rPr lang="fr-FR" i="1" dirty="0" err="1" smtClean="0"/>
              <a:t>pr</a:t>
            </a:r>
            <a:endParaRPr lang="fr-FR" i="1" dirty="0"/>
          </a:p>
        </p:txBody>
      </p:sp>
      <p:sp>
        <p:nvSpPr>
          <p:cNvPr id="5" name="ZoneTexte 4"/>
          <p:cNvSpPr txBox="1"/>
          <p:nvPr/>
        </p:nvSpPr>
        <p:spPr>
          <a:xfrm>
            <a:off x="571472" y="1974420"/>
            <a:ext cx="2357454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dirty="0" smtClean="0"/>
              <a:t>module1.py</a:t>
            </a:r>
            <a:endParaRPr lang="fr-FR" sz="2000" dirty="0"/>
          </a:p>
        </p:txBody>
      </p:sp>
      <p:sp>
        <p:nvSpPr>
          <p:cNvPr id="6" name="ZoneTexte 5"/>
          <p:cNvSpPr txBox="1"/>
          <p:nvPr/>
        </p:nvSpPr>
        <p:spPr>
          <a:xfrm>
            <a:off x="571472" y="2634868"/>
            <a:ext cx="2357454" cy="1141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prompt = '%'</a:t>
            </a:r>
          </a:p>
          <a:p>
            <a:r>
              <a:rPr lang="fr-FR" sz="2000" dirty="0" err="1" smtClean="0"/>
              <a:t>def</a:t>
            </a:r>
            <a:r>
              <a:rPr lang="fr-FR" sz="2000" dirty="0" smtClean="0"/>
              <a:t> printer(x):</a:t>
            </a:r>
          </a:p>
          <a:p>
            <a:r>
              <a:rPr lang="fr-FR" sz="2000" dirty="0" smtClean="0"/>
              <a:t>   </a:t>
            </a:r>
            <a:r>
              <a:rPr lang="fr-FR" sz="2000" dirty="0" err="1" smtClean="0"/>
              <a:t>print</a:t>
            </a:r>
            <a:r>
              <a:rPr lang="fr-FR" sz="2000" dirty="0" smtClean="0"/>
              <a:t>(</a:t>
            </a:r>
            <a:r>
              <a:rPr lang="fr-FR" sz="2000" dirty="0" err="1" smtClean="0"/>
              <a:t>prompt,x</a:t>
            </a:r>
            <a:r>
              <a:rPr lang="fr-FR" sz="2000" dirty="0" smtClean="0"/>
              <a:t>)</a:t>
            </a:r>
            <a:endParaRPr lang="fr-FR" sz="2000" dirty="0"/>
          </a:p>
        </p:txBody>
      </p:sp>
      <p:sp>
        <p:nvSpPr>
          <p:cNvPr id="8" name="ZoneTexte 7"/>
          <p:cNvSpPr txBox="1"/>
          <p:nvPr/>
        </p:nvSpPr>
        <p:spPr>
          <a:xfrm>
            <a:off x="571472" y="4960415"/>
            <a:ext cx="4288560" cy="1141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err="1" smtClean="0"/>
              <a:t>from</a:t>
            </a:r>
            <a:r>
              <a:rPr lang="fr-FR" sz="2000" dirty="0" smtClean="0"/>
              <a:t> module1 import printer as </a:t>
            </a:r>
            <a:r>
              <a:rPr lang="fr-FR" sz="2000" dirty="0" err="1" smtClean="0"/>
              <a:t>pr</a:t>
            </a:r>
            <a:endParaRPr lang="fr-FR" sz="2000" dirty="0" smtClean="0"/>
          </a:p>
          <a:p>
            <a:pPr>
              <a:buFont typeface="Wingdings" pitchFamily="2" charset="2"/>
              <a:buChar char="Ø"/>
            </a:pPr>
            <a:r>
              <a:rPr lang="fr-FR" sz="2000" dirty="0" err="1" smtClean="0"/>
              <a:t>pr</a:t>
            </a:r>
            <a:r>
              <a:rPr lang="fr-FR" sz="2000" dirty="0" smtClean="0"/>
              <a:t> ('Hello !')</a:t>
            </a:r>
          </a:p>
          <a:p>
            <a:r>
              <a:rPr lang="fr-FR" sz="2000" dirty="0" smtClean="0"/>
              <a:t>% Hello !</a:t>
            </a:r>
            <a:endParaRPr lang="fr-FR" sz="2000" dirty="0"/>
          </a:p>
        </p:txBody>
      </p:sp>
      <p:sp>
        <p:nvSpPr>
          <p:cNvPr id="11" name="ZoneTexte 10"/>
          <p:cNvSpPr txBox="1"/>
          <p:nvPr/>
        </p:nvSpPr>
        <p:spPr>
          <a:xfrm>
            <a:off x="571472" y="4286256"/>
            <a:ext cx="3571900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dirty="0" smtClean="0"/>
              <a:t>ligne de commandes</a:t>
            </a:r>
            <a:endParaRPr lang="fr-FR" sz="2000" dirty="0"/>
          </a:p>
        </p:txBody>
      </p:sp>
      <p:cxnSp>
        <p:nvCxnSpPr>
          <p:cNvPr id="15" name="Connecteur droit 14"/>
          <p:cNvCxnSpPr/>
          <p:nvPr/>
        </p:nvCxnSpPr>
        <p:spPr>
          <a:xfrm rot="5400000">
            <a:off x="4679157" y="3679033"/>
            <a:ext cx="1500198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5857884" y="3714752"/>
            <a:ext cx="85725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'%'</a:t>
            </a:r>
            <a:endParaRPr lang="fr-FR" sz="2400" dirty="0"/>
          </a:p>
        </p:txBody>
      </p:sp>
      <p:sp>
        <p:nvSpPr>
          <p:cNvPr id="20" name="Rectangle 19"/>
          <p:cNvSpPr/>
          <p:nvPr/>
        </p:nvSpPr>
        <p:spPr>
          <a:xfrm>
            <a:off x="6858016" y="3714752"/>
            <a:ext cx="150019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printer()</a:t>
            </a:r>
            <a:endParaRPr lang="fr-FR" sz="2400" dirty="0"/>
          </a:p>
        </p:txBody>
      </p:sp>
      <p:cxnSp>
        <p:nvCxnSpPr>
          <p:cNvPr id="21" name="Connecteur droit avec flèche 20"/>
          <p:cNvCxnSpPr/>
          <p:nvPr/>
        </p:nvCxnSpPr>
        <p:spPr>
          <a:xfrm rot="16200000" flipH="1">
            <a:off x="7358083" y="3571877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5857884" y="3000372"/>
            <a:ext cx="2500330" cy="4286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{prompt,printer}</a:t>
            </a:r>
            <a:endParaRPr lang="fr-FR" sz="2400" dirty="0"/>
          </a:p>
        </p:txBody>
      </p:sp>
      <p:cxnSp>
        <p:nvCxnSpPr>
          <p:cNvPr id="38" name="Connecteur droit avec flèche 37"/>
          <p:cNvCxnSpPr/>
          <p:nvPr/>
        </p:nvCxnSpPr>
        <p:spPr>
          <a:xfrm rot="16200000" flipH="1">
            <a:off x="6357949" y="3571876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857620" y="3000372"/>
            <a:ext cx="1357322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/>
              <a:t>pr</a:t>
            </a:r>
            <a:r>
              <a:rPr lang="fr-FR" sz="2400" dirty="0" smtClean="0"/>
              <a:t> </a:t>
            </a:r>
            <a:endParaRPr lang="fr-FR" sz="2400" dirty="0"/>
          </a:p>
        </p:txBody>
      </p:sp>
      <p:cxnSp>
        <p:nvCxnSpPr>
          <p:cNvPr id="18" name="Connecteur droit avec flèche 17"/>
          <p:cNvCxnSpPr>
            <a:stCxn id="17" idx="3"/>
            <a:endCxn id="20" idx="2"/>
          </p:cNvCxnSpPr>
          <p:nvPr/>
        </p:nvCxnSpPr>
        <p:spPr>
          <a:xfrm>
            <a:off x="5214942" y="3214686"/>
            <a:ext cx="2393173" cy="928694"/>
          </a:xfrm>
          <a:prstGeom prst="bentConnector4">
            <a:avLst>
              <a:gd name="adj1" fmla="val 18457"/>
              <a:gd name="adj2" fmla="val 124615"/>
            </a:avLst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1295400"/>
          </a:xfrm>
        </p:spPr>
        <p:txBody>
          <a:bodyPr anchor="t"/>
          <a:lstStyle/>
          <a:p>
            <a:r>
              <a:rPr lang="fr-FR" dirty="0" smtClean="0"/>
              <a:t>Effet de l'instruction</a:t>
            </a:r>
            <a:br>
              <a:rPr lang="fr-FR" dirty="0" smtClean="0"/>
            </a:br>
            <a:r>
              <a:rPr lang="fr-FR" i="1" dirty="0" err="1" smtClean="0"/>
              <a:t>from</a:t>
            </a:r>
            <a:r>
              <a:rPr lang="fr-FR" i="1" dirty="0" smtClean="0"/>
              <a:t> module1 import *</a:t>
            </a:r>
            <a:endParaRPr lang="fr-FR" i="1" dirty="0"/>
          </a:p>
        </p:txBody>
      </p:sp>
      <p:sp>
        <p:nvSpPr>
          <p:cNvPr id="5" name="ZoneTexte 4"/>
          <p:cNvSpPr txBox="1"/>
          <p:nvPr/>
        </p:nvSpPr>
        <p:spPr>
          <a:xfrm>
            <a:off x="571472" y="1974420"/>
            <a:ext cx="2357454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dirty="0" smtClean="0"/>
              <a:t>module1.py</a:t>
            </a:r>
            <a:endParaRPr lang="fr-FR" sz="2000" dirty="0"/>
          </a:p>
        </p:txBody>
      </p:sp>
      <p:sp>
        <p:nvSpPr>
          <p:cNvPr id="6" name="ZoneTexte 5"/>
          <p:cNvSpPr txBox="1"/>
          <p:nvPr/>
        </p:nvSpPr>
        <p:spPr>
          <a:xfrm>
            <a:off x="571472" y="2634868"/>
            <a:ext cx="2357454" cy="1141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dirty="0" smtClean="0"/>
              <a:t>prompt = '%'</a:t>
            </a:r>
          </a:p>
          <a:p>
            <a:r>
              <a:rPr lang="fr-FR" sz="2000" dirty="0" err="1" smtClean="0"/>
              <a:t>def</a:t>
            </a:r>
            <a:r>
              <a:rPr lang="fr-FR" sz="2000" dirty="0" smtClean="0"/>
              <a:t> printer(x)</a:t>
            </a:r>
          </a:p>
          <a:p>
            <a:r>
              <a:rPr lang="fr-FR" sz="2000" dirty="0" smtClean="0"/>
              <a:t>   </a:t>
            </a:r>
            <a:r>
              <a:rPr lang="fr-FR" sz="2000" dirty="0" err="1" smtClean="0"/>
              <a:t>print</a:t>
            </a:r>
            <a:r>
              <a:rPr lang="fr-FR" sz="2000" dirty="0" smtClean="0"/>
              <a:t>(</a:t>
            </a:r>
            <a:r>
              <a:rPr lang="fr-FR" sz="2000" dirty="0" err="1" smtClean="0"/>
              <a:t>prompt,x</a:t>
            </a:r>
            <a:r>
              <a:rPr lang="fr-FR" sz="2000" dirty="0" smtClean="0"/>
              <a:t>)</a:t>
            </a:r>
            <a:endParaRPr lang="fr-FR" sz="2000" dirty="0"/>
          </a:p>
        </p:txBody>
      </p:sp>
      <p:sp>
        <p:nvSpPr>
          <p:cNvPr id="8" name="ZoneTexte 7"/>
          <p:cNvSpPr txBox="1"/>
          <p:nvPr/>
        </p:nvSpPr>
        <p:spPr>
          <a:xfrm>
            <a:off x="571472" y="4960415"/>
            <a:ext cx="3000396" cy="1141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err="1" smtClean="0"/>
              <a:t>from</a:t>
            </a:r>
            <a:r>
              <a:rPr lang="fr-FR" sz="2000" dirty="0" smtClean="0"/>
              <a:t> module1 import *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/>
              <a:t>printer('Hello !')</a:t>
            </a:r>
          </a:p>
          <a:p>
            <a:r>
              <a:rPr lang="fr-FR" sz="2000" dirty="0" smtClean="0"/>
              <a:t>% Hello !</a:t>
            </a:r>
            <a:endParaRPr lang="fr-FR" sz="2000" dirty="0"/>
          </a:p>
        </p:txBody>
      </p:sp>
      <p:sp>
        <p:nvSpPr>
          <p:cNvPr id="11" name="ZoneTexte 10"/>
          <p:cNvSpPr txBox="1"/>
          <p:nvPr/>
        </p:nvSpPr>
        <p:spPr>
          <a:xfrm>
            <a:off x="571472" y="4286256"/>
            <a:ext cx="3000396" cy="525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fr-FR" sz="2000" b="1" dirty="0" smtClean="0"/>
              <a:t>ligne de commandes</a:t>
            </a:r>
            <a:endParaRPr lang="fr-FR" sz="2000" dirty="0"/>
          </a:p>
        </p:txBody>
      </p:sp>
      <p:cxnSp>
        <p:nvCxnSpPr>
          <p:cNvPr id="15" name="Connecteur droit 14"/>
          <p:cNvCxnSpPr/>
          <p:nvPr/>
        </p:nvCxnSpPr>
        <p:spPr>
          <a:xfrm rot="5400000">
            <a:off x="4786314" y="3714752"/>
            <a:ext cx="1714512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072198" y="3714752"/>
            <a:ext cx="857256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'%'</a:t>
            </a:r>
            <a:endParaRPr lang="fr-FR" sz="2400" dirty="0"/>
          </a:p>
        </p:txBody>
      </p:sp>
      <p:sp>
        <p:nvSpPr>
          <p:cNvPr id="20" name="Rectangle 19"/>
          <p:cNvSpPr/>
          <p:nvPr/>
        </p:nvSpPr>
        <p:spPr>
          <a:xfrm>
            <a:off x="7072330" y="3714752"/>
            <a:ext cx="1500198" cy="4286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printer()</a:t>
            </a:r>
            <a:endParaRPr lang="fr-FR" sz="2400" dirty="0"/>
          </a:p>
        </p:txBody>
      </p:sp>
      <p:cxnSp>
        <p:nvCxnSpPr>
          <p:cNvPr id="21" name="Connecteur droit avec flèche 20"/>
          <p:cNvCxnSpPr/>
          <p:nvPr/>
        </p:nvCxnSpPr>
        <p:spPr>
          <a:xfrm rot="16200000" flipH="1">
            <a:off x="7572397" y="3571877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6072198" y="3000372"/>
            <a:ext cx="2500330" cy="4286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{prompt,printer}</a:t>
            </a:r>
            <a:endParaRPr lang="fr-FR" sz="2400" dirty="0"/>
          </a:p>
        </p:txBody>
      </p:sp>
      <p:cxnSp>
        <p:nvCxnSpPr>
          <p:cNvPr id="38" name="Connecteur droit avec flèche 37"/>
          <p:cNvCxnSpPr/>
          <p:nvPr/>
        </p:nvCxnSpPr>
        <p:spPr>
          <a:xfrm rot="16200000" flipH="1">
            <a:off x="6572263" y="3571876"/>
            <a:ext cx="285752" cy="2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143372" y="3714752"/>
            <a:ext cx="1285884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printer</a:t>
            </a:r>
            <a:endParaRPr lang="fr-FR" sz="2400" dirty="0"/>
          </a:p>
        </p:txBody>
      </p:sp>
      <p:cxnSp>
        <p:nvCxnSpPr>
          <p:cNvPr id="18" name="Connecteur droit avec flèche 17"/>
          <p:cNvCxnSpPr>
            <a:stCxn id="17" idx="2"/>
            <a:endCxn id="20" idx="2"/>
          </p:cNvCxnSpPr>
          <p:nvPr/>
        </p:nvCxnSpPr>
        <p:spPr>
          <a:xfrm rot="16200000" flipH="1">
            <a:off x="6304371" y="2625322"/>
            <a:ext cx="1588" cy="3036115"/>
          </a:xfrm>
          <a:prstGeom prst="bentConnector3">
            <a:avLst>
              <a:gd name="adj1" fmla="val 14395466"/>
            </a:avLst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4143372" y="3000372"/>
            <a:ext cx="1285884" cy="428628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prompt</a:t>
            </a:r>
            <a:endParaRPr lang="fr-FR" sz="2400" dirty="0"/>
          </a:p>
        </p:txBody>
      </p:sp>
      <p:cxnSp>
        <p:nvCxnSpPr>
          <p:cNvPr id="25" name="Connecteur droit avec flèche 17"/>
          <p:cNvCxnSpPr>
            <a:stCxn id="22" idx="3"/>
            <a:endCxn id="19" idx="1"/>
          </p:cNvCxnSpPr>
          <p:nvPr/>
        </p:nvCxnSpPr>
        <p:spPr>
          <a:xfrm>
            <a:off x="5429256" y="3214686"/>
            <a:ext cx="642942" cy="714380"/>
          </a:xfrm>
          <a:prstGeom prst="bentConnector3">
            <a:avLst>
              <a:gd name="adj1" fmla="val 65316"/>
            </a:avLst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éseau">
  <a:themeElements>
    <a:clrScheme name="Réseau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Résea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éseau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5370</TotalTime>
  <Words>2342</Words>
  <Application>Microsoft Office PowerPoint</Application>
  <PresentationFormat>Affichage à l'écran (4:3)</PresentationFormat>
  <Paragraphs>536</Paragraphs>
  <Slides>31</Slides>
  <Notes>31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2" baseType="lpstr">
      <vt:lpstr>Réseau</vt:lpstr>
      <vt:lpstr>Bases Python</vt:lpstr>
      <vt:lpstr>Questions abordées</vt:lpstr>
      <vt:lpstr>Définition d'un module</vt:lpstr>
      <vt:lpstr>Premier import</vt:lpstr>
      <vt:lpstr>Effet de l'instruction import module1</vt:lpstr>
      <vt:lpstr>Effet de l'instruction import module1 as m1</vt:lpstr>
      <vt:lpstr>Effet de l'instruction from module1 import printer</vt:lpstr>
      <vt:lpstr>Effet de l'instruction from module1 import printer as pr</vt:lpstr>
      <vt:lpstr>Effet de l'instruction from module1 import *</vt:lpstr>
      <vt:lpstr>Import et from sont des instructions d'affectation</vt:lpstr>
      <vt:lpstr>Restreindre "from *"</vt:lpstr>
      <vt:lpstr>Quizz (1/4)</vt:lpstr>
      <vt:lpstr>Quizz (2/4)</vt:lpstr>
      <vt:lpstr>Fonction prédéfinie reload()</vt:lpstr>
      <vt:lpstr>Résumé</vt:lpstr>
      <vt:lpstr>Quelques pièges, trucs &amp; astuces</vt:lpstr>
      <vt:lpstr>Quizz (3/4)</vt:lpstr>
      <vt:lpstr>Quizz (4/4)</vt:lpstr>
      <vt:lpstr>Morale</vt:lpstr>
      <vt:lpstr>Définition d'un package</vt:lpstr>
      <vt:lpstr>__init__.py</vt:lpstr>
      <vt:lpstr>from/as …</vt:lpstr>
      <vt:lpstr>Importer tous les modules</vt:lpstr>
      <vt:lpstr>Hiérarchie de packages</vt:lpstr>
      <vt:lpstr>Modules en mémoire</vt:lpstr>
      <vt:lpstr>Noms des modules</vt:lpstr>
      <vt:lpstr>__name__ and __main__</vt:lpstr>
      <vt:lpstr>From .</vt:lpstr>
      <vt:lpstr>From .</vt:lpstr>
      <vt:lpstr>From .</vt:lpstr>
      <vt:lpstr>From .</vt:lpstr>
    </vt:vector>
  </TitlesOfParts>
  <Company>CNRS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Cvs &amp; Subversion</dc:title>
  <dc:creator>David Chamont</dc:creator>
  <cp:lastModifiedBy>David Chamont</cp:lastModifiedBy>
  <cp:revision>270</cp:revision>
  <dcterms:created xsi:type="dcterms:W3CDTF">2007-10-24T08:45:24Z</dcterms:created>
  <dcterms:modified xsi:type="dcterms:W3CDTF">2011-09-20T06:54:54Z</dcterms:modified>
</cp:coreProperties>
</file>