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12"/>
  </p:notesMasterIdLst>
  <p:sldIdLst>
    <p:sldId id="256" r:id="rId2"/>
    <p:sldId id="280" r:id="rId3"/>
    <p:sldId id="288" r:id="rId4"/>
    <p:sldId id="289" r:id="rId5"/>
    <p:sldId id="290" r:id="rId6"/>
    <p:sldId id="291" r:id="rId7"/>
    <p:sldId id="293" r:id="rId8"/>
    <p:sldId id="292" r:id="rId9"/>
    <p:sldId id="294" r:id="rId10"/>
    <p:sldId id="295" r:id="rId1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522" autoAdjust="0"/>
    <p:restoredTop sz="81295" autoAdjust="0"/>
  </p:normalViewPr>
  <p:slideViewPr>
    <p:cSldViewPr>
      <p:cViewPr>
        <p:scale>
          <a:sx n="66" d="100"/>
          <a:sy n="66" d="100"/>
        </p:scale>
        <p:origin x="-1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/>
              <a:t>A revoir</a:t>
            </a:r>
            <a:r>
              <a:rPr lang="fr-FR" baseline="0" dirty="0" smtClean="0"/>
              <a:t> :</a:t>
            </a:r>
          </a:p>
          <a:p>
            <a:pPr eaLnBrk="1" hangingPunct="1"/>
            <a:r>
              <a:rPr lang="fr-FR" baseline="0" dirty="0" smtClean="0"/>
              <a:t>*) pour les débutants, faire l'impasse sur la réutilisation des objets entiers et le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(peut-être classer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dans les pièges).</a:t>
            </a:r>
          </a:p>
          <a:p>
            <a:pPr eaLnBrk="1" hangingPunct="1"/>
            <a:r>
              <a:rPr lang="fr-FR" baseline="0" dirty="0" smtClean="0"/>
              <a:t>*) refaire les démos en "animations"</a:t>
            </a:r>
          </a:p>
          <a:p>
            <a:pPr eaLnBrk="1" hangingPunct="1"/>
            <a:r>
              <a:rPr lang="fr-FR" baseline="0" dirty="0" smtClean="0"/>
              <a:t>*) parler de "</a:t>
            </a:r>
            <a:r>
              <a:rPr lang="fr-FR" baseline="0" dirty="0" err="1" smtClean="0"/>
              <a:t>shallow</a:t>
            </a:r>
            <a:r>
              <a:rPr lang="fr-FR" baseline="0" dirty="0" smtClean="0"/>
              <a:t> copy" et "</a:t>
            </a:r>
            <a:r>
              <a:rPr lang="fr-FR" baseline="0" dirty="0" err="1" smtClean="0"/>
              <a:t>deep</a:t>
            </a:r>
            <a:r>
              <a:rPr lang="fr-FR" baseline="0" smtClean="0"/>
              <a:t> copy".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Par convention, les noms des classes sont en </a:t>
            </a:r>
            <a:r>
              <a:rPr lang="fr-FR" dirty="0" err="1" smtClean="0"/>
              <a:t>CamelCase</a:t>
            </a:r>
            <a:r>
              <a:rPr lang="fr-FR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Il est possible de mettre des parenthèses après le nom de la classe, mais ceci est tout à fait optionnel : </a:t>
            </a:r>
            <a:r>
              <a:rPr lang="fr-FR" b="1" i="1" dirty="0" smtClean="0"/>
              <a:t>class Name(): </a:t>
            </a:r>
            <a:r>
              <a:rPr lang="fr-FR" dirty="0" smtClean="0"/>
              <a:t>est tout aussi correct que </a:t>
            </a:r>
            <a:r>
              <a:rPr lang="fr-FR" b="1" i="1" dirty="0" smtClean="0"/>
              <a:t>class Name:</a:t>
            </a:r>
            <a:r>
              <a:rPr lang="fr-FR" dirty="0" smtClean="0"/>
              <a:t>.</a:t>
            </a: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fr-FR" dirty="0" smtClean="0"/>
              <a:t>Un membre protégé commence par un simple </a:t>
            </a:r>
            <a:r>
              <a:rPr lang="fr-FR" dirty="0" err="1" smtClean="0"/>
              <a:t>underscore</a:t>
            </a:r>
            <a:r>
              <a:rPr lang="fr-FR" dirty="0" smtClean="0"/>
              <a:t>, tandis qu’un membre privé commence par deux </a:t>
            </a:r>
            <a:r>
              <a:rPr lang="fr-FR" dirty="0" err="1" smtClean="0"/>
              <a:t>underscores</a:t>
            </a:r>
            <a:r>
              <a:rPr lang="fr-FR" dirty="0" smtClean="0"/>
              <a:t>. Mais c'est une simple convention</a:t>
            </a:r>
            <a:r>
              <a:rPr lang="fr-FR" baseline="0" dirty="0" smtClean="0"/>
              <a:t> : l'utilisateur peut choisir d'accéder à ces attributs si il le désire.</a:t>
            </a: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None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None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sz="1200" dirty="0" smtClean="0"/>
              <a:t> ATTENTION : on ne contrôle pas vraiment le moment ou le destructeur est appelé.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8</a:t>
            </a:fld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fr-FR" sz="120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 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Classes</a:t>
            </a:r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http://harold.e.free.fr/python/)</a:t>
            </a:r>
          </a:p>
          <a:p>
            <a:pPr eaLnBrk="1" hangingPunct="1"/>
            <a:r>
              <a:rPr lang="fr-FR" sz="1800" i="1" dirty="0" smtClean="0"/>
              <a:t>(et "Learning Python", de Mark Lutz)</a:t>
            </a:r>
          </a:p>
          <a:p>
            <a:pPr eaLnBrk="1" hangingPunct="1"/>
            <a:endParaRPr lang="fr-FR" sz="1800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Exercice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7920880" cy="5184576"/>
          </a:xfrm>
        </p:spPr>
        <p:txBody>
          <a:bodyPr>
            <a:normAutofit lnSpcReduction="10000"/>
          </a:bodyPr>
          <a:lstStyle/>
          <a:p>
            <a:pPr marL="0" indent="20638">
              <a:buNone/>
            </a:pPr>
            <a:r>
              <a:rPr lang="fr-FR" sz="2200" dirty="0" smtClean="0"/>
              <a:t>Écrire une classe qui permettra de gérer un fichier (dont le nom sera passé au constructeur). Elle devra comporter plusieurs méthodes qui réaliseront des opérations sur le fichier :</a:t>
            </a:r>
          </a:p>
          <a:p>
            <a:pPr marL="0" indent="20638"/>
            <a:r>
              <a:rPr lang="fr-FR" sz="2200" dirty="0" smtClean="0"/>
              <a:t> count : renvoie le nombre de lignes, de mots et de lettres.</a:t>
            </a:r>
          </a:p>
          <a:p>
            <a:pPr marL="0" indent="20638"/>
            <a:r>
              <a:rPr lang="fr-FR" sz="2200" dirty="0" smtClean="0"/>
              <a:t> </a:t>
            </a:r>
            <a:r>
              <a:rPr lang="fr-FR" sz="2200" dirty="0" err="1" smtClean="0"/>
              <a:t>head</a:t>
            </a:r>
            <a:r>
              <a:rPr lang="fr-FR" sz="2200" dirty="0" smtClean="0"/>
              <a:t>(n) : renvoie les n premières lignes.</a:t>
            </a:r>
          </a:p>
          <a:p>
            <a:pPr marL="0" indent="20638"/>
            <a:r>
              <a:rPr lang="fr-FR" sz="2200" dirty="0" smtClean="0"/>
              <a:t> </a:t>
            </a:r>
            <a:r>
              <a:rPr lang="fr-FR" sz="2200" dirty="0" err="1" smtClean="0"/>
              <a:t>tail</a:t>
            </a:r>
            <a:r>
              <a:rPr lang="fr-FR" sz="2200" dirty="0" smtClean="0"/>
              <a:t>(n) : renvoie les n dernières lignes.</a:t>
            </a:r>
          </a:p>
          <a:p>
            <a:pPr marL="0" indent="20638"/>
            <a:r>
              <a:rPr lang="fr-FR" sz="2200" dirty="0" smtClean="0"/>
              <a:t> </a:t>
            </a:r>
            <a:r>
              <a:rPr lang="fr-FR" sz="2200" dirty="0" err="1" smtClean="0"/>
              <a:t>find</a:t>
            </a:r>
            <a:r>
              <a:rPr lang="fr-FR" sz="2200" dirty="0" smtClean="0"/>
              <a:t>(</a:t>
            </a:r>
            <a:r>
              <a:rPr lang="fr-FR" sz="2200" dirty="0" err="1" smtClean="0"/>
              <a:t>str</a:t>
            </a:r>
            <a:r>
              <a:rPr lang="fr-FR" sz="2200" dirty="0" smtClean="0"/>
              <a:t>) : afficher toutes les lignes contenant la chaine </a:t>
            </a:r>
            <a:r>
              <a:rPr lang="fr-FR" sz="2200" dirty="0" err="1" smtClean="0"/>
              <a:t>str</a:t>
            </a:r>
            <a:r>
              <a:rPr lang="fr-FR" sz="2200" dirty="0" smtClean="0"/>
              <a:t>.</a:t>
            </a:r>
          </a:p>
          <a:p>
            <a:pPr marL="0" indent="20638"/>
            <a:r>
              <a:rPr lang="fr-FR" sz="2200" dirty="0" smtClean="0"/>
              <a:t> replace(str1, str2) : afficher à l’écran toutes les lignes du fichier, en remplaçant chaque occurrence de str1 par str2.</a:t>
            </a:r>
          </a:p>
          <a:p>
            <a:pPr marL="0" indent="20638"/>
            <a:r>
              <a:rPr lang="fr-FR" sz="2200" dirty="0" smtClean="0"/>
              <a:t> tout ce qui pourra vous passer par la tête (mais qui ne modifie pas le fichier lui-même).</a:t>
            </a:r>
          </a:p>
          <a:p>
            <a:pPr marL="0" indent="20638">
              <a:buNone/>
            </a:pPr>
            <a:endParaRPr lang="fr-FR" sz="2200" dirty="0" smtClean="0"/>
          </a:p>
          <a:p>
            <a:pPr marL="0" indent="20638">
              <a:buNone/>
            </a:pPr>
            <a:r>
              <a:rPr lang="fr-FR" sz="2200" dirty="0" smtClean="0"/>
              <a:t>Il faudra veiller à ne pas charger en mémoire tout le contenu du fichier, ni à le conserver ouvert trop longtemps.</a:t>
            </a:r>
            <a:endParaRPr lang="fr-F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Généralités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7643192" cy="2160240"/>
          </a:xfrm>
        </p:spPr>
        <p:txBody>
          <a:bodyPr>
            <a:normAutofit/>
          </a:bodyPr>
          <a:lstStyle/>
          <a:p>
            <a:r>
              <a:rPr lang="fr-FR" sz="2200" dirty="0" smtClean="0"/>
              <a:t>Une classe décrit une famille d'objets de même type.</a:t>
            </a:r>
          </a:p>
          <a:p>
            <a:r>
              <a:rPr lang="fr-FR" sz="2200" dirty="0" smtClean="0"/>
              <a:t>Lorsqu'elle est appelée (utilisation de parenthèses), la classe retourne un nouvel objet de ce type.</a:t>
            </a:r>
          </a:p>
          <a:p>
            <a:r>
              <a:rPr lang="fr-FR" sz="2400" dirty="0" smtClean="0"/>
              <a:t>Par convention, les noms des classes sont généralement en </a:t>
            </a:r>
            <a:r>
              <a:rPr lang="fr-FR" sz="2400" b="1" i="1" dirty="0" err="1" smtClean="0"/>
              <a:t>CamelCase</a:t>
            </a:r>
            <a:r>
              <a:rPr lang="fr-FR" sz="2400" dirty="0" smtClean="0"/>
              <a:t>.</a:t>
            </a:r>
          </a:p>
          <a:p>
            <a:endParaRPr lang="fr-FR" sz="2200" dirty="0" smtClean="0"/>
          </a:p>
          <a:p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3995936" y="4581128"/>
            <a:ext cx="4608512" cy="1756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b="1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class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Vector: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b="1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pass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 = Vector()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&lt;__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main__.Vector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object at ...&gt;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Attributs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906888" cy="4896544"/>
          </a:xfrm>
        </p:spPr>
        <p:txBody>
          <a:bodyPr>
            <a:normAutofit/>
          </a:bodyPr>
          <a:lstStyle/>
          <a:p>
            <a:r>
              <a:rPr lang="fr-FR" sz="2200" dirty="0" smtClean="0"/>
              <a:t>Un objet peut contenir des variables, appelées </a:t>
            </a:r>
            <a:r>
              <a:rPr lang="fr-FR" sz="2200" b="1" dirty="0" smtClean="0"/>
              <a:t>attributs</a:t>
            </a:r>
            <a:r>
              <a:rPr lang="fr-FR" sz="2200" dirty="0" smtClean="0"/>
              <a:t>, et accessible par l'opérateur "."</a:t>
            </a:r>
          </a:p>
          <a:p>
            <a:r>
              <a:rPr lang="fr-FR" sz="2200" dirty="0" smtClean="0"/>
              <a:t>La définition classe peut créer des attributs avec des valeurs initiales.</a:t>
            </a:r>
          </a:p>
          <a:p>
            <a:r>
              <a:rPr lang="fr-FR" sz="2200" dirty="0" smtClean="0"/>
              <a:t>Les attributs peuvent être lus, créés et modifiés à tout moment par n'importe qui (non recommandé…).</a:t>
            </a:r>
          </a:p>
          <a:p>
            <a:r>
              <a:rPr lang="fr-FR" sz="2200" dirty="0" smtClean="0"/>
              <a:t>Par convention, on préfixe les membres protégés avec "_", et les membres privés avec "__", mais l'accès reste libre.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652120" y="1268760"/>
            <a:ext cx="2952328" cy="4834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Vector: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x = 3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y = 4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 = Vector()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,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v.y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(3, 4)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v.z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6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v.z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6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v.z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+ 3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9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del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v.z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+ 4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v.x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7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Imbrication d'objets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4906888" cy="3888432"/>
          </a:xfrm>
        </p:spPr>
        <p:txBody>
          <a:bodyPr>
            <a:normAutofit/>
          </a:bodyPr>
          <a:lstStyle/>
          <a:p>
            <a:r>
              <a:rPr lang="fr-FR" sz="2200" dirty="0" smtClean="0"/>
              <a:t>Un objet peut contenir des objets, qui contiennent des objets, qui…</a:t>
            </a:r>
          </a:p>
          <a:p>
            <a:r>
              <a:rPr lang="fr-FR" sz="2200" dirty="0" smtClean="0"/>
              <a:t>On peut descendre dans les niveaux successifs en enchainant les "." .</a:t>
            </a:r>
          </a:p>
          <a:p>
            <a:endParaRPr lang="fr-FR" sz="2200" dirty="0" smtClean="0"/>
          </a:p>
          <a:p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5652120" y="1268760"/>
            <a:ext cx="2952328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CVector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pass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CVector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cv.affix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1+3j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cv.affix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(1+3j)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cv.affix.imag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3.0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Méthodes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3682752" cy="3888432"/>
          </a:xfrm>
        </p:spPr>
        <p:txBody>
          <a:bodyPr>
            <a:normAutofit fontScale="85000" lnSpcReduction="10000"/>
          </a:bodyPr>
          <a:lstStyle/>
          <a:p>
            <a:r>
              <a:rPr lang="fr-FR" sz="2400" dirty="0" smtClean="0"/>
              <a:t>Une méthode consiste simplement en une fonction définie à l’intérieur de la classe et dont le premier paramètre est toujours une référence à l’instance.</a:t>
            </a:r>
          </a:p>
          <a:p>
            <a:r>
              <a:rPr lang="fr-FR" sz="2400" dirty="0" smtClean="0"/>
              <a:t>Par convention, on appelle </a:t>
            </a:r>
            <a:r>
              <a:rPr lang="fr-FR" sz="2400" b="1" dirty="0" smtClean="0"/>
              <a:t>self</a:t>
            </a:r>
            <a:r>
              <a:rPr lang="fr-FR" sz="2400" dirty="0" smtClean="0"/>
              <a:t> le premier paramètre.</a:t>
            </a:r>
          </a:p>
          <a:p>
            <a:r>
              <a:rPr lang="fr-FR" sz="2400" dirty="0" smtClean="0"/>
              <a:t>Une méthode s'appelle à l'aide de l'opérateur ".", comme un attribut.</a:t>
            </a:r>
            <a:endParaRPr lang="fr-FR" sz="2200" dirty="0" smtClean="0"/>
          </a:p>
          <a:p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4283968" y="1268760"/>
            <a:ext cx="4320480" cy="51425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Vector: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x = 3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y = 4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norm(self):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x2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**2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y2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**2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return (x2+y2)**(1/2)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homothety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self,n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* n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* n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 = Vector()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v.norm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5.0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v.homothety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(3)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,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v.y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(9, 12)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Constructeur et destructeur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3106688" cy="4536504"/>
          </a:xfrm>
        </p:spPr>
        <p:txBody>
          <a:bodyPr>
            <a:normAutofit/>
          </a:bodyPr>
          <a:lstStyle/>
          <a:p>
            <a:r>
              <a:rPr lang="fr-FR" sz="2200" dirty="0" smtClean="0"/>
              <a:t>Le constructeur est une méthode spéciale, appelée </a:t>
            </a:r>
            <a:r>
              <a:rPr lang="fr-FR" sz="2200" b="1" dirty="0" err="1" smtClean="0"/>
              <a:t>__init__</a:t>
            </a:r>
            <a:r>
              <a:rPr lang="fr-FR" sz="2200" b="1" dirty="0" smtClean="0"/>
              <a:t>()</a:t>
            </a:r>
            <a:r>
              <a:rPr lang="fr-FR" sz="2200" dirty="0" smtClean="0"/>
              <a:t>, qui est appelée lors de la création d'un objet.</a:t>
            </a:r>
          </a:p>
          <a:p>
            <a:r>
              <a:rPr lang="fr-FR" sz="2200" dirty="0" smtClean="0"/>
              <a:t>Le destructeur est une méthode spéciale, appelée </a:t>
            </a:r>
            <a:r>
              <a:rPr lang="fr-FR" sz="2200" b="1" dirty="0" err="1" smtClean="0"/>
              <a:t>__del__</a:t>
            </a:r>
            <a:r>
              <a:rPr lang="fr-FR" sz="2200" b="1" dirty="0" smtClean="0"/>
              <a:t>()</a:t>
            </a:r>
            <a:r>
              <a:rPr lang="fr-FR" sz="2200" dirty="0" smtClean="0"/>
              <a:t>, qui est appelée lors de la destruction d'un objet.</a:t>
            </a:r>
          </a:p>
          <a:p>
            <a:endParaRPr lang="fr-FR" sz="22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3851920" y="1268760"/>
            <a:ext cx="4752528" cy="4526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Vector: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__init__(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self,u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=0,v=0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u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</a:t>
            </a:r>
            <a:r>
              <a:rPr lang="en-US" sz="2000" spc="-15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= </a:t>
            </a:r>
            <a:r>
              <a:rPr lang="en-US" sz="2000" spc="-15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v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norm(self):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x2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**2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y2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**2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return (x2+ y2)**(1/2)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v1 = Vector(3, 4)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v1.x, v1.y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(3, 4)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v2 = Vector(-2, 7)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v2.x, v2.y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(-2, 7)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Héritage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36504"/>
          </a:xfrm>
        </p:spPr>
        <p:txBody>
          <a:bodyPr>
            <a:normAutofit/>
          </a:bodyPr>
          <a:lstStyle/>
          <a:p>
            <a:r>
              <a:rPr lang="fr-FR" sz="2200" dirty="0" smtClean="0"/>
              <a:t>Pour hériter d'une classe parent, il suffit d’indiquer son nom entre parenthèses après le nom de la classe enfant.</a:t>
            </a:r>
          </a:p>
          <a:p>
            <a:r>
              <a:rPr lang="fr-FR" sz="2200" dirty="0" smtClean="0"/>
              <a:t>La classe enfant a accès à tous les éléments de la classe mère.</a:t>
            </a:r>
          </a:p>
          <a:p>
            <a:r>
              <a:rPr lang="fr-FR" sz="2200" dirty="0" smtClean="0"/>
              <a:t>On peut hériter de plusieurs classes (on donne alors une liste de noms séparés par des virgules.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63888" y="3861048"/>
            <a:ext cx="5256584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Fruit: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def __init__(self, color):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self.color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color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Appel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(Fruit):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pass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a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Appel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('red')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a.color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'red'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Opérateurs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536504"/>
          </a:xfrm>
        </p:spPr>
        <p:txBody>
          <a:bodyPr>
            <a:normAutofit/>
          </a:bodyPr>
          <a:lstStyle/>
          <a:p>
            <a:r>
              <a:rPr lang="fr-FR" sz="2200" dirty="0" smtClean="0"/>
              <a:t>Il est possible de permettre l'utilisation des opérateurs habituels avec les nouvelles classes, en redéfinissant des méthodes au nom prédéfini :</a:t>
            </a:r>
          </a:p>
          <a:p>
            <a:pPr lvl="1"/>
            <a:r>
              <a:rPr lang="fr-FR" sz="1800" dirty="0" smtClean="0"/>
              <a:t>+ : </a:t>
            </a:r>
            <a:r>
              <a:rPr lang="fr-FR" sz="1800" dirty="0" err="1" smtClean="0"/>
              <a:t>__add__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- : </a:t>
            </a:r>
            <a:r>
              <a:rPr lang="fr-FR" sz="1800" dirty="0" err="1" smtClean="0"/>
              <a:t>__sub__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* : </a:t>
            </a:r>
            <a:r>
              <a:rPr lang="fr-FR" sz="1800" dirty="0" err="1" smtClean="0"/>
              <a:t>__mul__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/ : </a:t>
            </a:r>
            <a:r>
              <a:rPr lang="fr-FR" sz="1800" dirty="0" err="1" smtClean="0"/>
              <a:t>__truediv__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// : </a:t>
            </a:r>
            <a:r>
              <a:rPr lang="fr-FR" sz="1800" dirty="0" err="1" smtClean="0"/>
              <a:t>__floordiv__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% : </a:t>
            </a:r>
            <a:r>
              <a:rPr lang="fr-FR" sz="1800" dirty="0" err="1" smtClean="0"/>
              <a:t>__mod__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  <a:p>
            <a:pPr lvl="1"/>
            <a:r>
              <a:rPr lang="fr-FR" sz="1800" dirty="0" smtClean="0"/>
              <a:t>** : </a:t>
            </a:r>
            <a:r>
              <a:rPr lang="fr-FR" sz="1800" dirty="0" err="1" smtClean="0"/>
              <a:t>__pow__</a:t>
            </a:r>
            <a:r>
              <a:rPr lang="fr-FR" sz="1800" dirty="0" smtClean="0"/>
              <a:t>(</a:t>
            </a:r>
            <a:r>
              <a:rPr lang="fr-FR" sz="1800" dirty="0" err="1" smtClean="0"/>
              <a:t>self,other</a:t>
            </a:r>
            <a:r>
              <a:rPr lang="fr-FR" sz="1800" dirty="0" smtClean="0"/>
              <a:t>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63888" y="2348880"/>
            <a:ext cx="5256584" cy="42192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Vector: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__init__(self, x, y):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,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x, y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__add__(self, other):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if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isinstance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(other, Vector):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newx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+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other.x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newy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+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other.y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  return Vector(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newx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,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newy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v1 = Vector(2, 3)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v2 = Vector(-4, 7)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v3 = v1 + v2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v3.x, v3.y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(-2, 10)</a:t>
            </a:r>
            <a:endParaRPr lang="pt-BR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67544" y="204774"/>
            <a:ext cx="7043738" cy="703946"/>
          </a:xfrm>
        </p:spPr>
        <p:txBody>
          <a:bodyPr anchor="t"/>
          <a:lstStyle/>
          <a:p>
            <a:r>
              <a:rPr lang="fr-FR" dirty="0" err="1" smtClean="0"/>
              <a:t>Itérateurs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268760"/>
            <a:ext cx="3528392" cy="4536504"/>
          </a:xfrm>
        </p:spPr>
        <p:txBody>
          <a:bodyPr>
            <a:normAutofit/>
          </a:bodyPr>
          <a:lstStyle/>
          <a:p>
            <a:r>
              <a:rPr lang="fr-FR" sz="2200" dirty="0" smtClean="0"/>
              <a:t>Un objet peut être utilisé comme </a:t>
            </a:r>
            <a:r>
              <a:rPr lang="fr-FR" sz="2200" dirty="0" err="1" smtClean="0"/>
              <a:t>itérateur</a:t>
            </a:r>
            <a:r>
              <a:rPr lang="fr-FR" sz="2200" dirty="0" smtClean="0"/>
              <a:t> si sa classe définit :</a:t>
            </a:r>
          </a:p>
          <a:p>
            <a:pPr lvl="1"/>
            <a:r>
              <a:rPr lang="fr-FR" sz="1800" dirty="0" err="1" smtClean="0"/>
              <a:t>__iter__</a:t>
            </a:r>
            <a:r>
              <a:rPr lang="fr-FR" sz="1800" dirty="0" smtClean="0"/>
              <a:t>(self)</a:t>
            </a:r>
          </a:p>
          <a:p>
            <a:pPr lvl="1"/>
            <a:r>
              <a:rPr lang="fr-FR" sz="1800" dirty="0" err="1" smtClean="0"/>
              <a:t>__next__</a:t>
            </a:r>
            <a:r>
              <a:rPr lang="fr-FR" sz="1800" dirty="0" smtClean="0"/>
              <a:t>(self)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851920" y="1124744"/>
            <a:ext cx="4968552" cy="5450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class Reverse: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def __init__(self, data):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self.data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data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self.index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len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(data)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def __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iter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__(self):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return self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def __next__(self):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if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self.index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== 0: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  raise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StopIteration</a:t>
            </a:r>
            <a:endParaRPr lang="en-US" sz="2000" spc="-150" dirty="0" smtClean="0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self.index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=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self.index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 - 1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 return 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self.data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[</a:t>
            </a:r>
            <a:r>
              <a:rPr lang="en-US" sz="2000" spc="-150" dirty="0" err="1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self.index</a:t>
            </a:r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]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&gt;&gt;&gt; for char in Reverse('Jour'):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...   print(char)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r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u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o</a:t>
            </a:r>
          </a:p>
          <a:p>
            <a:r>
              <a:rPr lang="en-US" sz="2000" spc="-150" dirty="0" smtClean="0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2934</TotalTime>
  <Words>1123</Words>
  <Application>Microsoft Office PowerPoint</Application>
  <PresentationFormat>Affichage à l'écran (4:3)</PresentationFormat>
  <Paragraphs>164</Paragraphs>
  <Slides>10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Réseau</vt:lpstr>
      <vt:lpstr>Bases Python</vt:lpstr>
      <vt:lpstr>Généralités </vt:lpstr>
      <vt:lpstr>Attributs </vt:lpstr>
      <vt:lpstr>Imbrication d'objets </vt:lpstr>
      <vt:lpstr>Méthodes </vt:lpstr>
      <vt:lpstr>Constructeur et destructeur </vt:lpstr>
      <vt:lpstr>Héritage </vt:lpstr>
      <vt:lpstr>Opérateurs </vt:lpstr>
      <vt:lpstr>Itérateurs </vt:lpstr>
      <vt:lpstr>Exercice 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249</cp:revision>
  <dcterms:created xsi:type="dcterms:W3CDTF">2007-10-24T08:45:24Z</dcterms:created>
  <dcterms:modified xsi:type="dcterms:W3CDTF">2011-09-20T07:51:30Z</dcterms:modified>
</cp:coreProperties>
</file>