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notesMasterIdLst>
    <p:notesMasterId r:id="rId20"/>
  </p:notesMasterIdLst>
  <p:sldIdLst>
    <p:sldId id="256" r:id="rId2"/>
    <p:sldId id="274" r:id="rId3"/>
    <p:sldId id="278" r:id="rId4"/>
    <p:sldId id="292" r:id="rId5"/>
    <p:sldId id="293" r:id="rId6"/>
    <p:sldId id="297" r:id="rId7"/>
    <p:sldId id="294" r:id="rId8"/>
    <p:sldId id="295" r:id="rId9"/>
    <p:sldId id="296" r:id="rId10"/>
    <p:sldId id="308" r:id="rId11"/>
    <p:sldId id="303" r:id="rId12"/>
    <p:sldId id="307" r:id="rId13"/>
    <p:sldId id="285" r:id="rId14"/>
    <p:sldId id="298" r:id="rId15"/>
    <p:sldId id="301" r:id="rId16"/>
    <p:sldId id="302" r:id="rId17"/>
    <p:sldId id="304" r:id="rId18"/>
    <p:sldId id="305" r:id="rId19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522" autoAdjust="0"/>
    <p:restoredTop sz="73381" autoAdjust="0"/>
  </p:normalViewPr>
  <p:slideViewPr>
    <p:cSldViewPr>
      <p:cViewPr>
        <p:scale>
          <a:sx n="66" d="100"/>
          <a:sy n="66" d="100"/>
        </p:scale>
        <p:origin x="-141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1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71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1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58524E-C036-4D84-8B0D-D9A71C24393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CC6683-6F1E-4184-8B9B-8565EDA9006D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fr-FR" dirty="0" smtClean="0"/>
              <a:t>A revoir</a:t>
            </a:r>
            <a:r>
              <a:rPr lang="fr-FR" baseline="0" dirty="0" smtClean="0"/>
              <a:t> :</a:t>
            </a:r>
          </a:p>
          <a:p>
            <a:pPr eaLnBrk="1" hangingPunct="1"/>
            <a:r>
              <a:rPr lang="fr-FR" baseline="0" dirty="0" smtClean="0"/>
              <a:t>*) pour les débutants, faire l'impasse sur la réutilisation des objets entiers et le "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" (peut-être classer "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" dans les pièges).</a:t>
            </a:r>
          </a:p>
          <a:p>
            <a:pPr eaLnBrk="1" hangingPunct="1"/>
            <a:r>
              <a:rPr lang="fr-FR" baseline="0" dirty="0" smtClean="0"/>
              <a:t>*) refaire les démos en "animations"</a:t>
            </a:r>
          </a:p>
          <a:p>
            <a:pPr eaLnBrk="1" hangingPunct="1"/>
            <a:r>
              <a:rPr lang="fr-FR" baseline="0" dirty="0" smtClean="0"/>
              <a:t>*) parler de "</a:t>
            </a:r>
            <a:r>
              <a:rPr lang="fr-FR" baseline="0" dirty="0" err="1" smtClean="0"/>
              <a:t>shallow</a:t>
            </a:r>
            <a:r>
              <a:rPr lang="fr-FR" baseline="0" dirty="0" smtClean="0"/>
              <a:t> copy" et "</a:t>
            </a:r>
            <a:r>
              <a:rPr lang="fr-FR" baseline="0" dirty="0" err="1" smtClean="0"/>
              <a:t>deep</a:t>
            </a:r>
            <a:r>
              <a:rPr lang="fr-FR" baseline="0" smtClean="0"/>
              <a:t> copy".</a:t>
            </a:r>
            <a:endParaRPr lang="fr-FR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Attention, "</a:t>
            </a:r>
            <a:r>
              <a:rPr lang="fr-FR" dirty="0" err="1" smtClean="0"/>
              <a:t>is</a:t>
            </a:r>
            <a:r>
              <a:rPr lang="fr-FR" dirty="0" smtClean="0"/>
              <a:t>"</a:t>
            </a:r>
            <a:r>
              <a:rPr lang="fr-FR" baseline="0" dirty="0" smtClean="0"/>
              <a:t> peut-être beaucoup plus rapide que "==" dans certaines circonstances, mais c'est un faux ami parce qu'il est influencé par le mécanisme de cache interne de Python.</a:t>
            </a:r>
          </a:p>
          <a:p>
            <a:endParaRPr lang="fr-FR" baseline="0" dirty="0" smtClean="0"/>
          </a:p>
          <a:p>
            <a:r>
              <a:rPr lang="fr-FR" baseline="0" dirty="0" smtClean="0"/>
              <a:t>Morale : utiliser "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" éventuellement pour les collections, pour des questions de performances, mais pas pour les valeurs numériques.</a:t>
            </a:r>
          </a:p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Les</a:t>
            </a:r>
            <a:r>
              <a:rPr lang="fr-FR" baseline="0" dirty="0" smtClean="0"/>
              <a:t> arguments d'une fonction sont passés par affectation à des variables locales à la fonction.</a:t>
            </a:r>
          </a:p>
          <a:p>
            <a:r>
              <a:rPr lang="fr-FR" baseline="0" dirty="0" smtClean="0"/>
              <a:t>Assigner un nouvel objet à l'une de ces variables n'affecte pas l'appelant.</a:t>
            </a:r>
          </a:p>
          <a:p>
            <a:r>
              <a:rPr lang="fr-FR" baseline="0" dirty="0" smtClean="0"/>
              <a:t>Modifier un élément d'une collection mutable peut affecter l'appelant.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Toute affectation dans une fonction crée une variable locale, sauf s'il s'agit d'un élément d'une collection mutable.</a:t>
            </a:r>
            <a:endParaRPr lang="fr-FR" baseline="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 la différence de C++, qui distingue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variables</a:t>
            </a:r>
            <a:r>
              <a:rPr lang="fr-FR" baseline="0" dirty="0" smtClean="0"/>
              <a:t> ordinaires, références, pointeurs.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passage d'arguments par valeur, référence, pointeur.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baseline="0" dirty="0" smtClean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baseline="0" dirty="0" smtClean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baseline="0" dirty="0" smtClean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baseline="0" dirty="0" smtClean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baseline="0" dirty="0" smtClean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dirty="0" smtClean="0"/>
              <a:t>.</a:t>
            </a:r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2</a:t>
            </a:fld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Pour les programmeurs C++, on peut voir les noms de python comme des pointeurs no typés (</a:t>
            </a:r>
            <a:r>
              <a:rPr lang="fr-FR" dirty="0" err="1" smtClean="0"/>
              <a:t>void</a:t>
            </a:r>
            <a:r>
              <a:rPr lang="fr-FR" dirty="0" smtClean="0"/>
              <a:t> *), mais qui sont automatiquement déréférencés quand on les utilise.</a:t>
            </a:r>
          </a:p>
          <a:p>
            <a:r>
              <a:rPr lang="fr-FR" dirty="0" smtClean="0"/>
              <a:t>Ce sont les objets qui sont typés, et en réalité chaque objet est précédé en mémoire de deux entêtes 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son type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son compteur de références</a:t>
            </a:r>
          </a:p>
          <a:p>
            <a:pPr>
              <a:buFont typeface="Arial" pitchFamily="34" charset="0"/>
              <a:buChar char="•"/>
            </a:pPr>
            <a:endParaRPr lang="fr-FR" dirty="0" smtClean="0"/>
          </a:p>
          <a:p>
            <a:pPr>
              <a:buFont typeface="Arial" pitchFamily="34" charset="0"/>
              <a:buNone/>
            </a:pPr>
            <a:r>
              <a:rPr lang="fr-FR" dirty="0" smtClean="0"/>
              <a:t>Les objets qui ne sont plus pointés sont automatiquement récupérés par le ramasse-miette.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On peut éliminés explicitement un nom avec le</a:t>
            </a:r>
            <a:r>
              <a:rPr lang="fr-FR" baseline="0" dirty="0" smtClean="0"/>
              <a:t> mot-réservé "</a:t>
            </a:r>
            <a:r>
              <a:rPr lang="fr-FR" baseline="0" dirty="0" err="1" smtClean="0"/>
              <a:t>del</a:t>
            </a:r>
            <a:r>
              <a:rPr lang="fr-FR" baseline="0" smtClean="0"/>
              <a:t>".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Pour copier un dictionnaire, qui ne se "slice" pas : </a:t>
            </a:r>
            <a:r>
              <a:rPr lang="fr-FR" dirty="0" err="1" smtClean="0"/>
              <a:t>D.copy</a:t>
            </a:r>
            <a:r>
              <a:rPr lang="fr-FR" dirty="0" smtClean="0"/>
              <a:t>().</a:t>
            </a:r>
          </a:p>
          <a:p>
            <a:r>
              <a:rPr lang="fr-FR" dirty="0" smtClean="0"/>
              <a:t>Pour copier n'importe quoi, de façon superficielle ou profonde :</a:t>
            </a:r>
          </a:p>
          <a:p>
            <a:r>
              <a:rPr lang="fr-FR" dirty="0" smtClean="0"/>
              <a:t>&gt; import copy</a:t>
            </a:r>
          </a:p>
          <a:p>
            <a:r>
              <a:rPr lang="fr-FR" dirty="0" smtClean="0"/>
              <a:t>&gt; X = </a:t>
            </a:r>
            <a:r>
              <a:rPr lang="fr-FR" dirty="0" err="1" smtClean="0"/>
              <a:t>copy.copy</a:t>
            </a:r>
            <a:r>
              <a:rPr lang="fr-FR" dirty="0" smtClean="0"/>
              <a:t>(Y)</a:t>
            </a:r>
          </a:p>
          <a:p>
            <a:r>
              <a:rPr lang="fr-FR" dirty="0" smtClean="0"/>
              <a:t>&gt; X = </a:t>
            </a:r>
            <a:r>
              <a:rPr lang="fr-FR" dirty="0" err="1" smtClean="0"/>
              <a:t>copy.deepcopy</a:t>
            </a:r>
            <a:r>
              <a:rPr lang="fr-FR" dirty="0" smtClean="0"/>
              <a:t>(Y)</a:t>
            </a:r>
          </a:p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Attention, "</a:t>
            </a:r>
            <a:r>
              <a:rPr lang="fr-FR" dirty="0" err="1" smtClean="0"/>
              <a:t>is</a:t>
            </a:r>
            <a:r>
              <a:rPr lang="fr-FR" dirty="0" smtClean="0"/>
              <a:t>"</a:t>
            </a:r>
            <a:r>
              <a:rPr lang="fr-FR" baseline="0" dirty="0" smtClean="0"/>
              <a:t> peut-être beaucoup plus rapide que "==" dans certaines circonstances, mais c'est un faux ami parce qu'il est influencé par le mécanisme de cache interne de Python.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H="1">
            <a:off x="6973888" y="571480"/>
            <a:ext cx="0" cy="571504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Line 40"/>
          <p:cNvSpPr>
            <a:spLocks noChangeShapeType="1"/>
          </p:cNvSpPr>
          <p:nvPr/>
        </p:nvSpPr>
        <p:spPr bwMode="auto">
          <a:xfrm>
            <a:off x="500034" y="2687638"/>
            <a:ext cx="814393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>
              <a:defRPr/>
            </a:pPr>
            <a:endParaRPr lang="fr-FR"/>
          </a:p>
        </p:txBody>
      </p:sp>
      <p:pic>
        <p:nvPicPr>
          <p:cNvPr id="6" name="Image 11" descr="logo_llr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188" y="3000375"/>
            <a:ext cx="12573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9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85720" y="571480"/>
            <a:ext cx="6424610" cy="1847848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fr-FR" altLang="en-US"/>
              <a:t>Cliquez pour modifier le style du titre</a:t>
            </a:r>
          </a:p>
        </p:txBody>
      </p:sp>
      <p:sp>
        <p:nvSpPr>
          <p:cNvPr id="1699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85720" y="3000372"/>
            <a:ext cx="642942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fr-FR" altLang="en-US"/>
              <a:t>Cliquez pour modifier le style des sous-titres du masque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64382-F14F-4C47-A7E8-17624B6F09E1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EFE27-752E-49A2-8820-6CB557F3D2EE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8A52A-0544-4F26-A0EC-CD9053EE112A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0F187-7F8E-4582-AAC4-B5C198F701BA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7F132-23C0-473C-937C-934DCBDABF77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7D9A6-4875-42FC-B338-497C96D6C7FF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F32AA-7DAA-4E16-B7BE-1E321A7C37D1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BA16C-99CC-4720-B868-765AFF1AB217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75FBF-9F90-4AAE-804D-15C098B94FDC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676C8-5437-4ECC-A38D-9EC0A741776C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21AAD-ED5B-4837-A007-18E5A1F3B9E3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Line 2"/>
          <p:cNvSpPr>
            <a:spLocks noChangeShapeType="1"/>
          </p:cNvSpPr>
          <p:nvPr/>
        </p:nvSpPr>
        <p:spPr bwMode="auto">
          <a:xfrm flipV="1">
            <a:off x="7572375" y="142875"/>
            <a:ext cx="0" cy="785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04373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 style du titre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1689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1689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1689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BB0B6B1A-5602-4077-B3CF-0BE692A02A06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  <p:pic>
        <p:nvPicPr>
          <p:cNvPr id="1032" name="Image 39" descr="logo_llr.gif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15250" y="214313"/>
            <a:ext cx="12573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5" name="Connecteur droit 44"/>
          <p:cNvCxnSpPr/>
          <p:nvPr userDrawn="1"/>
        </p:nvCxnSpPr>
        <p:spPr>
          <a:xfrm>
            <a:off x="7572375" y="928688"/>
            <a:ext cx="1428750" cy="158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313" y="571500"/>
            <a:ext cx="6500812" cy="1928813"/>
          </a:xfrm>
        </p:spPr>
        <p:txBody>
          <a:bodyPr/>
          <a:lstStyle/>
          <a:p>
            <a:pPr eaLnBrk="1" hangingPunct="1"/>
            <a:r>
              <a:rPr lang="fr-FR" dirty="0" smtClean="0"/>
              <a:t>Bases </a:t>
            </a:r>
            <a:r>
              <a:rPr lang="fr-FR" dirty="0" smtClean="0"/>
              <a:t>Python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313" y="3000375"/>
            <a:ext cx="6534150" cy="3286125"/>
          </a:xfrm>
        </p:spPr>
        <p:txBody>
          <a:bodyPr/>
          <a:lstStyle/>
          <a:p>
            <a:pPr eaLnBrk="1" hangingPunct="1"/>
            <a:r>
              <a:rPr lang="fr-FR" sz="2800" dirty="0" smtClean="0"/>
              <a:t>Affectation</a:t>
            </a:r>
          </a:p>
          <a:p>
            <a:pPr eaLnBrk="1" hangingPunct="1"/>
            <a:r>
              <a:rPr lang="fr-FR" sz="1800" i="1" dirty="0" smtClean="0"/>
              <a:t/>
            </a:r>
            <a:br>
              <a:rPr lang="fr-FR" sz="1800" i="1" dirty="0" smtClean="0"/>
            </a:br>
            <a:r>
              <a:rPr lang="fr-FR" sz="1800" i="1" dirty="0" smtClean="0"/>
              <a:t>(d'après "Learning Python", de Mark Lutz)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Egalité et identité (4/4)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9263"/>
            <a:ext cx="2686040" cy="441166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 = 42.5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y = 42.5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x==y</a:t>
            </a:r>
          </a:p>
          <a:p>
            <a:pPr>
              <a:buNone/>
            </a:pPr>
            <a:r>
              <a:rPr lang="fr-FR" dirty="0" err="1" smtClean="0"/>
              <a:t>True</a:t>
            </a:r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fr-FR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</a:t>
            </a:r>
          </a:p>
          <a:p>
            <a:pPr>
              <a:buNone/>
            </a:pPr>
            <a:r>
              <a:rPr lang="fr-FR" dirty="0" smtClean="0"/>
              <a:t>False</a:t>
            </a:r>
            <a:endParaRPr lang="fr-FR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00496" y="2000240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l1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6143636" y="2000240"/>
            <a:ext cx="85725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42.5</a:t>
            </a:r>
            <a:endParaRPr lang="fr-FR" sz="2400" dirty="0"/>
          </a:p>
        </p:txBody>
      </p:sp>
      <p:cxnSp>
        <p:nvCxnSpPr>
          <p:cNvPr id="18" name="Connecteur droit avec flèche 17"/>
          <p:cNvCxnSpPr>
            <a:stCxn id="5" idx="3"/>
            <a:endCxn id="8" idx="1"/>
          </p:cNvCxnSpPr>
          <p:nvPr/>
        </p:nvCxnSpPr>
        <p:spPr>
          <a:xfrm>
            <a:off x="4429124" y="2214554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rot="5400000">
            <a:off x="4750595" y="2536025"/>
            <a:ext cx="107157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000496" y="2643182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l2</a:t>
            </a:r>
            <a:endParaRPr lang="fr-FR" sz="2400" dirty="0"/>
          </a:p>
        </p:txBody>
      </p:sp>
      <p:cxnSp>
        <p:nvCxnSpPr>
          <p:cNvPr id="22" name="Connecteur droit avec flèche 21"/>
          <p:cNvCxnSpPr>
            <a:stCxn id="20" idx="3"/>
            <a:endCxn id="10" idx="1"/>
          </p:cNvCxnSpPr>
          <p:nvPr/>
        </p:nvCxnSpPr>
        <p:spPr>
          <a:xfrm>
            <a:off x="4429124" y="2857496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143636" y="2643182"/>
            <a:ext cx="85725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42.5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Passage d'arguments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500174"/>
            <a:ext cx="3757610" cy="441166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sz="28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</a:t>
            </a:r>
            <a:r>
              <a:rPr lang="fr-FR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changer(</a:t>
            </a:r>
            <a:r>
              <a:rPr lang="fr-FR" sz="28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a,b</a:t>
            </a:r>
            <a:r>
              <a:rPr lang="fr-FR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):</a:t>
            </a:r>
          </a:p>
          <a:p>
            <a:pPr>
              <a:buNone/>
            </a:pPr>
            <a:r>
              <a:rPr lang="fr-FR" sz="2800" dirty="0" smtClean="0"/>
              <a:t>… a = 2</a:t>
            </a:r>
          </a:p>
          <a:p>
            <a:pPr>
              <a:buNone/>
            </a:pPr>
            <a:r>
              <a:rPr lang="fr-FR" sz="2800" dirty="0" smtClean="0"/>
              <a:t>… b[0] = 'hello'</a:t>
            </a:r>
          </a:p>
          <a:p>
            <a:pPr>
              <a:buNone/>
            </a:pPr>
            <a:r>
              <a:rPr lang="fr-FR" sz="2800" dirty="0" smtClean="0"/>
              <a:t>…</a:t>
            </a:r>
          </a:p>
          <a:p>
            <a:pPr>
              <a:buFont typeface="Wingdings" pitchFamily="2" charset="2"/>
              <a:buChar char="Ø"/>
            </a:pPr>
            <a:r>
              <a:rPr lang="fr-FR" sz="2800" dirty="0" smtClean="0"/>
              <a:t>x = 1</a:t>
            </a:r>
          </a:p>
          <a:p>
            <a:pPr>
              <a:buFont typeface="Wingdings" pitchFamily="2" charset="2"/>
              <a:buChar char="Ø"/>
            </a:pPr>
            <a:r>
              <a:rPr lang="fr-FR" sz="2800" dirty="0" smtClean="0"/>
              <a:t>y = [1,2]</a:t>
            </a:r>
          </a:p>
          <a:p>
            <a:pPr>
              <a:buFont typeface="Wingdings" pitchFamily="2" charset="2"/>
              <a:buChar char="Ø"/>
            </a:pPr>
            <a:r>
              <a:rPr lang="fr-FR" sz="2800" dirty="0" smtClean="0"/>
              <a:t>changer(</a:t>
            </a:r>
            <a:r>
              <a:rPr lang="fr-FR" sz="2800" dirty="0" err="1" smtClean="0"/>
              <a:t>x,y</a:t>
            </a:r>
            <a:r>
              <a:rPr lang="fr-FR" sz="2800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fr-FR" sz="2800" dirty="0" err="1" smtClean="0"/>
              <a:t>x,y</a:t>
            </a:r>
            <a:endParaRPr lang="fr-FR" sz="2800" dirty="0" smtClean="0"/>
          </a:p>
          <a:p>
            <a:pPr>
              <a:buNone/>
            </a:pPr>
            <a:r>
              <a:rPr lang="fr-FR" sz="2800" dirty="0" smtClean="0"/>
              <a:t>   (1,['hello',2])</a:t>
            </a:r>
          </a:p>
        </p:txBody>
      </p:sp>
      <p:sp>
        <p:nvSpPr>
          <p:cNvPr id="5" name="Rectangle 4"/>
          <p:cNvSpPr/>
          <p:nvPr/>
        </p:nvSpPr>
        <p:spPr>
          <a:xfrm>
            <a:off x="4357686" y="2501100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x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6500826" y="2501100"/>
            <a:ext cx="642942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1</a:t>
            </a:r>
            <a:endParaRPr lang="fr-FR" sz="2400" dirty="0"/>
          </a:p>
        </p:txBody>
      </p:sp>
      <p:cxnSp>
        <p:nvCxnSpPr>
          <p:cNvPr id="18" name="Connecteur droit avec flèche 17"/>
          <p:cNvCxnSpPr>
            <a:stCxn id="5" idx="3"/>
            <a:endCxn id="8" idx="1"/>
          </p:cNvCxnSpPr>
          <p:nvPr/>
        </p:nvCxnSpPr>
        <p:spPr>
          <a:xfrm>
            <a:off x="4786314" y="2715414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rot="5400000">
            <a:off x="4464843" y="3679827"/>
            <a:ext cx="2357454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357686" y="3144042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</a:t>
            </a:r>
            <a:endParaRPr lang="fr-FR" sz="2400" dirty="0"/>
          </a:p>
        </p:txBody>
      </p:sp>
      <p:cxnSp>
        <p:nvCxnSpPr>
          <p:cNvPr id="22" name="Connecteur droit avec flèche 21"/>
          <p:cNvCxnSpPr>
            <a:stCxn id="20" idx="3"/>
            <a:endCxn id="8" idx="1"/>
          </p:cNvCxnSpPr>
          <p:nvPr/>
        </p:nvCxnSpPr>
        <p:spPr>
          <a:xfrm flipV="1">
            <a:off x="4786314" y="2715414"/>
            <a:ext cx="1714512" cy="64294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357686" y="3786984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y</a:t>
            </a:r>
            <a:endParaRPr lang="fr-FR" sz="2400" dirty="0"/>
          </a:p>
        </p:txBody>
      </p:sp>
      <p:sp>
        <p:nvSpPr>
          <p:cNvPr id="11" name="Rectangle 10"/>
          <p:cNvSpPr/>
          <p:nvPr/>
        </p:nvSpPr>
        <p:spPr>
          <a:xfrm>
            <a:off x="6500826" y="3786984"/>
            <a:ext cx="1643074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[0,1]</a:t>
            </a:r>
            <a:endParaRPr lang="fr-FR" sz="2400" dirty="0"/>
          </a:p>
        </p:txBody>
      </p:sp>
      <p:cxnSp>
        <p:nvCxnSpPr>
          <p:cNvPr id="12" name="Connecteur droit avec flèche 11"/>
          <p:cNvCxnSpPr>
            <a:stCxn id="10" idx="3"/>
            <a:endCxn id="11" idx="1"/>
          </p:cNvCxnSpPr>
          <p:nvPr/>
        </p:nvCxnSpPr>
        <p:spPr>
          <a:xfrm>
            <a:off x="4786314" y="4001298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357686" y="4429926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b</a:t>
            </a:r>
            <a:endParaRPr lang="fr-FR" sz="2400" dirty="0"/>
          </a:p>
        </p:txBody>
      </p:sp>
      <p:cxnSp>
        <p:nvCxnSpPr>
          <p:cNvPr id="14" name="Connecteur droit avec flèche 13"/>
          <p:cNvCxnSpPr>
            <a:stCxn id="13" idx="3"/>
            <a:endCxn id="11" idx="1"/>
          </p:cNvCxnSpPr>
          <p:nvPr/>
        </p:nvCxnSpPr>
        <p:spPr>
          <a:xfrm flipV="1">
            <a:off x="4786314" y="4001298"/>
            <a:ext cx="1714512" cy="64294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7500958" y="2501100"/>
            <a:ext cx="642942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</a:t>
            </a:r>
            <a:endParaRPr lang="fr-FR" sz="2400" dirty="0"/>
          </a:p>
        </p:txBody>
      </p:sp>
      <p:cxnSp>
        <p:nvCxnSpPr>
          <p:cNvPr id="21" name="Connecteur droit avec flèche 20"/>
          <p:cNvCxnSpPr/>
          <p:nvPr/>
        </p:nvCxnSpPr>
        <p:spPr>
          <a:xfrm rot="5400000" flipH="1" flipV="1">
            <a:off x="6357950" y="3358356"/>
            <a:ext cx="857256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rot="5400000" flipH="1" flipV="1">
            <a:off x="7428726" y="3357562"/>
            <a:ext cx="857256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 flipV="1">
            <a:off x="4786314" y="2715414"/>
            <a:ext cx="2714644" cy="642942"/>
          </a:xfrm>
          <a:prstGeom prst="bentConnector3">
            <a:avLst>
              <a:gd name="adj1" fmla="val 90863"/>
            </a:avLst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 rot="5400000">
            <a:off x="6500826" y="4500570"/>
            <a:ext cx="57150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6500826" y="4786322"/>
            <a:ext cx="114300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'hello'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20" grpId="0" animBg="1"/>
      <p:bldP spid="10" grpId="0" animBg="1"/>
      <p:bldP spid="11" grpId="0" animBg="1"/>
      <p:bldP spid="13" grpId="0" animBg="1"/>
      <p:bldP spid="15" grpId="0" animBg="1"/>
      <p:bldP spid="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Affectation dans une fonction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643050"/>
            <a:ext cx="3757610" cy="471490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 = 88</a:t>
            </a:r>
          </a:p>
          <a:p>
            <a:pPr>
              <a:buFont typeface="Wingdings" pitchFamily="2" charset="2"/>
              <a:buChar char="Ø"/>
            </a:pPr>
            <a:r>
              <a:rPr lang="fr-FR" sz="2800" dirty="0" smtClean="0"/>
              <a:t>y = [ 1, 2 ]</a:t>
            </a:r>
            <a:endParaRPr lang="fr-FR" sz="2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Wingdings" pitchFamily="2" charset="2"/>
              <a:buChar char="Ø"/>
            </a:pPr>
            <a:r>
              <a:rPr lang="fr-FR" sz="28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</a:t>
            </a:r>
            <a:r>
              <a:rPr lang="fr-FR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28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func</a:t>
            </a:r>
            <a:r>
              <a:rPr lang="fr-FR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():</a:t>
            </a:r>
          </a:p>
          <a:p>
            <a:pPr>
              <a:buNone/>
            </a:pPr>
            <a:r>
              <a:rPr lang="fr-FR" sz="2800" dirty="0" smtClean="0"/>
              <a:t>…   x = 99</a:t>
            </a:r>
          </a:p>
          <a:p>
            <a:pPr>
              <a:buNone/>
            </a:pPr>
            <a:r>
              <a:rPr lang="fr-FR" sz="2800" dirty="0" smtClean="0"/>
              <a:t>…   y[0] = 0</a:t>
            </a:r>
          </a:p>
          <a:p>
            <a:pPr>
              <a:buFont typeface="Wingdings" pitchFamily="2" charset="2"/>
              <a:buChar char="Ø"/>
            </a:pPr>
            <a:r>
              <a:rPr lang="fr-FR" sz="2800" dirty="0" err="1" smtClean="0"/>
              <a:t>func</a:t>
            </a:r>
            <a:r>
              <a:rPr lang="fr-FR" sz="2800" dirty="0" smtClean="0"/>
              <a:t>()</a:t>
            </a:r>
          </a:p>
          <a:p>
            <a:pPr>
              <a:buFont typeface="Wingdings" pitchFamily="2" charset="2"/>
              <a:buChar char="Ø"/>
            </a:pPr>
            <a:r>
              <a:rPr lang="fr-FR" sz="2800" dirty="0" smtClean="0"/>
              <a:t>x, y</a:t>
            </a:r>
          </a:p>
          <a:p>
            <a:pPr>
              <a:buNone/>
            </a:pPr>
            <a:r>
              <a:rPr lang="fr-FR" sz="2800" dirty="0" smtClean="0"/>
              <a:t>   ( 88, [0,2] ) 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4572000" y="1714488"/>
            <a:ext cx="3857652" cy="40960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800" dirty="0" smtClean="0"/>
              <a:t>Dans une fonction, toute affectation à une variable qui n'est pas un de ses arguments crée une variable locale, sauf s'il s'agit d'un élément d'une collection mutable.</a:t>
            </a:r>
          </a:p>
          <a:p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Résumé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89106"/>
            <a:ext cx="8229600" cy="4411662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Les types sont attachés aux objets, pas aux variables.</a:t>
            </a:r>
          </a:p>
          <a:p>
            <a:r>
              <a:rPr lang="fr-FR" dirty="0" smtClean="0"/>
              <a:t>Chaque objet est rendu au système quand il n'est plus désigné par aucune variable.</a:t>
            </a:r>
          </a:p>
          <a:p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modification d'un élément de collection affecte toutes les variables désignant cette collection.</a:t>
            </a:r>
          </a:p>
          <a:p>
            <a:r>
              <a:rPr lang="fr-FR" dirty="0" smtClean="0"/>
              <a:t>Le passage des arguments d'une fonction se fait par affectation à des variables locales.</a:t>
            </a:r>
          </a:p>
          <a:p>
            <a:r>
              <a:rPr lang="fr-FR" dirty="0" smtClean="0"/>
              <a:t>Les affectations au sein des fonctions créent des variables locales.</a:t>
            </a:r>
          </a:p>
          <a:p>
            <a:endParaRPr lang="fr-FR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fr-FR" dirty="0" smtClean="0"/>
              <a:t>Quiz (1/5)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76387"/>
            <a:ext cx="7686700" cy="242411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dirty="0" smtClean="0"/>
              <a:t>Quelle est la valeur finale retournée par a ?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a = "hello"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b = a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b = "world"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a</a:t>
            </a:r>
          </a:p>
          <a:p>
            <a:endParaRPr lang="fr-FR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1142976" y="3865251"/>
            <a:ext cx="112723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600" dirty="0" smtClean="0"/>
              <a:t>"hello"</a:t>
            </a:r>
            <a:endParaRPr lang="fr-FR" sz="2600" dirty="0"/>
          </a:p>
        </p:txBody>
      </p:sp>
      <p:sp>
        <p:nvSpPr>
          <p:cNvPr id="5" name="Rectangle 4"/>
          <p:cNvSpPr/>
          <p:nvPr/>
        </p:nvSpPr>
        <p:spPr>
          <a:xfrm>
            <a:off x="3857620" y="3429000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</a:t>
            </a:r>
            <a:endParaRPr lang="fr-FR" sz="2400" dirty="0"/>
          </a:p>
        </p:txBody>
      </p:sp>
      <p:sp>
        <p:nvSpPr>
          <p:cNvPr id="6" name="Rectangle 5"/>
          <p:cNvSpPr/>
          <p:nvPr/>
        </p:nvSpPr>
        <p:spPr>
          <a:xfrm>
            <a:off x="3857620" y="4071942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b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6000760" y="3429000"/>
            <a:ext cx="1285884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hello</a:t>
            </a:r>
            <a:endParaRPr lang="fr-FR" sz="2400" dirty="0"/>
          </a:p>
        </p:txBody>
      </p:sp>
      <p:cxnSp>
        <p:nvCxnSpPr>
          <p:cNvPr id="14" name="Connecteur droit avec flèche 13"/>
          <p:cNvCxnSpPr>
            <a:stCxn id="5" idx="3"/>
            <a:endCxn id="8" idx="1"/>
          </p:cNvCxnSpPr>
          <p:nvPr/>
        </p:nvCxnSpPr>
        <p:spPr>
          <a:xfrm>
            <a:off x="4286248" y="3643314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6" idx="3"/>
            <a:endCxn id="8" idx="1"/>
          </p:cNvCxnSpPr>
          <p:nvPr/>
        </p:nvCxnSpPr>
        <p:spPr>
          <a:xfrm flipV="1">
            <a:off x="4286248" y="3643314"/>
            <a:ext cx="1714512" cy="64294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000760" y="4071942"/>
            <a:ext cx="1285884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world</a:t>
            </a:r>
            <a:endParaRPr lang="fr-FR" sz="2400" dirty="0"/>
          </a:p>
        </p:txBody>
      </p:sp>
      <p:cxnSp>
        <p:nvCxnSpPr>
          <p:cNvPr id="24" name="Connecteur droit avec flèche 23"/>
          <p:cNvCxnSpPr/>
          <p:nvPr/>
        </p:nvCxnSpPr>
        <p:spPr>
          <a:xfrm>
            <a:off x="4286248" y="4284668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8" grpId="0" animBg="1"/>
      <p:bldP spid="2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fr-FR" dirty="0" smtClean="0"/>
              <a:t>Quiz (2/5)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71612"/>
            <a:ext cx="7686700" cy="242411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dirty="0" smtClean="0"/>
              <a:t>Quelle est la valeur finale retournée par a ?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a = [ "hello" ]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b = a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b[0] = "world"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a</a:t>
            </a:r>
          </a:p>
          <a:p>
            <a:endParaRPr lang="fr-FR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1142976" y="3852853"/>
            <a:ext cx="159050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600" dirty="0" smtClean="0"/>
              <a:t>[ "world" ]</a:t>
            </a:r>
            <a:endParaRPr lang="fr-FR" sz="2600" dirty="0"/>
          </a:p>
        </p:txBody>
      </p:sp>
      <p:sp>
        <p:nvSpPr>
          <p:cNvPr id="5" name="Rectangle 4"/>
          <p:cNvSpPr/>
          <p:nvPr/>
        </p:nvSpPr>
        <p:spPr>
          <a:xfrm>
            <a:off x="4000496" y="4500570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</a:t>
            </a:r>
            <a:endParaRPr lang="fr-FR" sz="2400" dirty="0"/>
          </a:p>
        </p:txBody>
      </p:sp>
      <p:sp>
        <p:nvSpPr>
          <p:cNvPr id="6" name="Rectangle 5"/>
          <p:cNvSpPr/>
          <p:nvPr/>
        </p:nvSpPr>
        <p:spPr>
          <a:xfrm>
            <a:off x="4000496" y="5143512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b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6143636" y="4500570"/>
            <a:ext cx="1285884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[0]</a:t>
            </a:r>
            <a:endParaRPr lang="fr-FR" sz="2400" dirty="0"/>
          </a:p>
        </p:txBody>
      </p:sp>
      <p:cxnSp>
        <p:nvCxnSpPr>
          <p:cNvPr id="14" name="Connecteur droit avec flèche 13"/>
          <p:cNvCxnSpPr>
            <a:stCxn id="5" idx="3"/>
            <a:endCxn id="8" idx="1"/>
          </p:cNvCxnSpPr>
          <p:nvPr/>
        </p:nvCxnSpPr>
        <p:spPr>
          <a:xfrm>
            <a:off x="4429124" y="4714884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6" idx="3"/>
            <a:endCxn id="8" idx="1"/>
          </p:cNvCxnSpPr>
          <p:nvPr/>
        </p:nvCxnSpPr>
        <p:spPr>
          <a:xfrm flipV="1">
            <a:off x="4429124" y="4714884"/>
            <a:ext cx="1714512" cy="64294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143636" y="5143512"/>
            <a:ext cx="1285884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hello</a:t>
            </a:r>
            <a:endParaRPr lang="fr-FR" sz="2400" dirty="0"/>
          </a:p>
        </p:txBody>
      </p:sp>
      <p:cxnSp>
        <p:nvCxnSpPr>
          <p:cNvPr id="16" name="Connecteur droit avec flèche 15"/>
          <p:cNvCxnSpPr/>
          <p:nvPr/>
        </p:nvCxnSpPr>
        <p:spPr>
          <a:xfrm rot="5400000">
            <a:off x="6680215" y="5035561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143636" y="3857627"/>
            <a:ext cx="1285884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world</a:t>
            </a:r>
            <a:endParaRPr lang="fr-FR" sz="2400" dirty="0"/>
          </a:p>
        </p:txBody>
      </p:sp>
      <p:cxnSp>
        <p:nvCxnSpPr>
          <p:cNvPr id="18" name="Connecteur droit avec flèche 17"/>
          <p:cNvCxnSpPr/>
          <p:nvPr/>
        </p:nvCxnSpPr>
        <p:spPr>
          <a:xfrm rot="5400000" flipH="1" flipV="1">
            <a:off x="6679420" y="4393412"/>
            <a:ext cx="214314" cy="1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8" grpId="0" animBg="1"/>
      <p:bldP spid="23" grpId="0" animBg="1"/>
      <p:bldP spid="23" grpId="1" animBg="1"/>
      <p:bldP spid="1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fr-FR" dirty="0" smtClean="0"/>
              <a:t>Quiz (3/5)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71612"/>
            <a:ext cx="7686700" cy="242411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dirty="0" smtClean="0"/>
              <a:t>Quelle est la valeur finale retournée par a ?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a = [ "hello" ]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b = a[:]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b[0] = "world"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a</a:t>
            </a:r>
          </a:p>
          <a:p>
            <a:endParaRPr lang="fr-FR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1142976" y="3852853"/>
            <a:ext cx="149912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600" dirty="0" smtClean="0"/>
              <a:t>[ "hello" ]</a:t>
            </a:r>
            <a:endParaRPr lang="fr-FR" sz="2600" dirty="0"/>
          </a:p>
        </p:txBody>
      </p:sp>
      <p:sp>
        <p:nvSpPr>
          <p:cNvPr id="5" name="Rectangle 4"/>
          <p:cNvSpPr/>
          <p:nvPr/>
        </p:nvSpPr>
        <p:spPr>
          <a:xfrm>
            <a:off x="4000496" y="3714752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</a:t>
            </a:r>
            <a:endParaRPr lang="fr-FR" sz="2400" dirty="0"/>
          </a:p>
        </p:txBody>
      </p:sp>
      <p:sp>
        <p:nvSpPr>
          <p:cNvPr id="6" name="Rectangle 5"/>
          <p:cNvSpPr/>
          <p:nvPr/>
        </p:nvSpPr>
        <p:spPr>
          <a:xfrm>
            <a:off x="4000496" y="5000636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b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6143636" y="3714752"/>
            <a:ext cx="1285884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[0]</a:t>
            </a:r>
            <a:endParaRPr lang="fr-FR" sz="2400" dirty="0"/>
          </a:p>
        </p:txBody>
      </p:sp>
      <p:cxnSp>
        <p:nvCxnSpPr>
          <p:cNvPr id="14" name="Connecteur droit avec flèche 13"/>
          <p:cNvCxnSpPr>
            <a:stCxn id="5" idx="3"/>
            <a:endCxn id="8" idx="1"/>
          </p:cNvCxnSpPr>
          <p:nvPr/>
        </p:nvCxnSpPr>
        <p:spPr>
          <a:xfrm>
            <a:off x="4429124" y="3929066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6" idx="3"/>
            <a:endCxn id="19" idx="1"/>
          </p:cNvCxnSpPr>
          <p:nvPr/>
        </p:nvCxnSpPr>
        <p:spPr>
          <a:xfrm>
            <a:off x="4429124" y="5214950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143636" y="4357694"/>
            <a:ext cx="1285884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hello</a:t>
            </a:r>
            <a:endParaRPr lang="fr-FR" sz="2400" dirty="0"/>
          </a:p>
        </p:txBody>
      </p:sp>
      <p:cxnSp>
        <p:nvCxnSpPr>
          <p:cNvPr id="16" name="Connecteur droit avec flèche 15"/>
          <p:cNvCxnSpPr/>
          <p:nvPr/>
        </p:nvCxnSpPr>
        <p:spPr>
          <a:xfrm rot="5400000">
            <a:off x="6680215" y="4249743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143636" y="5643579"/>
            <a:ext cx="1285884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world</a:t>
            </a:r>
            <a:endParaRPr lang="fr-FR" sz="2400" dirty="0"/>
          </a:p>
        </p:txBody>
      </p:sp>
      <p:cxnSp>
        <p:nvCxnSpPr>
          <p:cNvPr id="18" name="Connecteur droit avec flèche 17"/>
          <p:cNvCxnSpPr/>
          <p:nvPr/>
        </p:nvCxnSpPr>
        <p:spPr>
          <a:xfrm rot="16200000" flipH="1">
            <a:off x="6679422" y="5536421"/>
            <a:ext cx="214314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143636" y="5000636"/>
            <a:ext cx="1285884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[0]</a:t>
            </a:r>
            <a:endParaRPr lang="fr-FR" sz="2400" dirty="0"/>
          </a:p>
        </p:txBody>
      </p:sp>
      <p:cxnSp>
        <p:nvCxnSpPr>
          <p:cNvPr id="24" name="Connecteur droit avec flèche 23"/>
          <p:cNvCxnSpPr/>
          <p:nvPr/>
        </p:nvCxnSpPr>
        <p:spPr>
          <a:xfrm rot="16200000" flipV="1">
            <a:off x="6684978" y="4897446"/>
            <a:ext cx="204790" cy="1589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8" grpId="0" animBg="1"/>
      <p:bldP spid="23" grpId="0" animBg="1"/>
      <p:bldP spid="17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fr-FR" dirty="0" smtClean="0"/>
              <a:t>Quiz (4/5)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571612"/>
            <a:ext cx="7715304" cy="37738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dirty="0" smtClean="0"/>
              <a:t>Quelle est la valeur finale retournée par a ?</a:t>
            </a:r>
          </a:p>
          <a:p>
            <a:pPr>
              <a:buNone/>
            </a:pPr>
            <a:endParaRPr lang="fr-FR" dirty="0" smtClean="0"/>
          </a:p>
          <a:p>
            <a:pPr lvl="1">
              <a:buFont typeface="Wingdings" pitchFamily="2" charset="2"/>
              <a:buChar char="Ø"/>
            </a:pPr>
            <a:r>
              <a:rPr lang="fr-FR" dirty="0" err="1" smtClean="0"/>
              <a:t>def</a:t>
            </a:r>
            <a:r>
              <a:rPr lang="fr-FR" dirty="0" smtClean="0"/>
              <a:t> f(x):</a:t>
            </a:r>
          </a:p>
          <a:p>
            <a:pPr lvl="1">
              <a:buNone/>
            </a:pPr>
            <a:r>
              <a:rPr lang="fr-FR" dirty="0" smtClean="0"/>
              <a:t>…   x = "world"</a:t>
            </a:r>
          </a:p>
          <a:p>
            <a:pPr lvl="1">
              <a:buNone/>
            </a:pPr>
            <a:endParaRPr lang="fr-FR" dirty="0" smtClean="0"/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a = "hello"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f(a)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a</a:t>
            </a:r>
          </a:p>
          <a:p>
            <a:endParaRPr lang="fr-FR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1142976" y="5353051"/>
            <a:ext cx="112723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600" dirty="0" smtClean="0"/>
              <a:t>"hello"</a:t>
            </a:r>
            <a:endParaRPr lang="fr-FR" sz="2600" dirty="0"/>
          </a:p>
        </p:txBody>
      </p:sp>
      <p:sp>
        <p:nvSpPr>
          <p:cNvPr id="20" name="Rectangle 19"/>
          <p:cNvSpPr/>
          <p:nvPr/>
        </p:nvSpPr>
        <p:spPr>
          <a:xfrm>
            <a:off x="4572000" y="4500570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</a:t>
            </a:r>
            <a:endParaRPr lang="fr-FR" sz="2400" dirty="0"/>
          </a:p>
        </p:txBody>
      </p:sp>
      <p:sp>
        <p:nvSpPr>
          <p:cNvPr id="21" name="Rectangle 20"/>
          <p:cNvSpPr/>
          <p:nvPr/>
        </p:nvSpPr>
        <p:spPr>
          <a:xfrm>
            <a:off x="4572000" y="5143512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x</a:t>
            </a:r>
            <a:endParaRPr lang="fr-FR" sz="2400" dirty="0"/>
          </a:p>
        </p:txBody>
      </p:sp>
      <p:sp>
        <p:nvSpPr>
          <p:cNvPr id="22" name="Rectangle 21"/>
          <p:cNvSpPr/>
          <p:nvPr/>
        </p:nvSpPr>
        <p:spPr>
          <a:xfrm>
            <a:off x="6715140" y="4500570"/>
            <a:ext cx="1285884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hello</a:t>
            </a:r>
            <a:endParaRPr lang="fr-FR" sz="2400" dirty="0"/>
          </a:p>
        </p:txBody>
      </p:sp>
      <p:cxnSp>
        <p:nvCxnSpPr>
          <p:cNvPr id="25" name="Connecteur droit avec flèche 24"/>
          <p:cNvCxnSpPr>
            <a:stCxn id="20" idx="3"/>
            <a:endCxn id="22" idx="1"/>
          </p:cNvCxnSpPr>
          <p:nvPr/>
        </p:nvCxnSpPr>
        <p:spPr>
          <a:xfrm>
            <a:off x="5000628" y="4714884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21" idx="3"/>
            <a:endCxn id="22" idx="1"/>
          </p:cNvCxnSpPr>
          <p:nvPr/>
        </p:nvCxnSpPr>
        <p:spPr>
          <a:xfrm flipV="1">
            <a:off x="5000628" y="4714884"/>
            <a:ext cx="1714512" cy="64294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715140" y="5143512"/>
            <a:ext cx="1285884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world</a:t>
            </a:r>
            <a:endParaRPr lang="fr-FR" sz="2400" dirty="0"/>
          </a:p>
        </p:txBody>
      </p:sp>
      <p:cxnSp>
        <p:nvCxnSpPr>
          <p:cNvPr id="28" name="Connecteur droit avec flèche 27"/>
          <p:cNvCxnSpPr/>
          <p:nvPr/>
        </p:nvCxnSpPr>
        <p:spPr>
          <a:xfrm>
            <a:off x="5000628" y="5356238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 animBg="1"/>
      <p:bldP spid="21" grpId="0" animBg="1"/>
      <p:bldP spid="22" grpId="0" animBg="1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fr-FR" dirty="0" smtClean="0"/>
              <a:t>Quiz (5/5)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571612"/>
            <a:ext cx="7715304" cy="371000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dirty="0" smtClean="0"/>
              <a:t>Quelle est la valeur finale retournée par a ?</a:t>
            </a:r>
          </a:p>
          <a:p>
            <a:pPr lvl="1">
              <a:buFont typeface="Wingdings" pitchFamily="2" charset="2"/>
              <a:buChar char="Ø"/>
            </a:pPr>
            <a:endParaRPr lang="fr-FR" dirty="0" smtClean="0"/>
          </a:p>
          <a:p>
            <a:pPr lvl="1">
              <a:buFont typeface="Wingdings" pitchFamily="2" charset="2"/>
              <a:buChar char="Ø"/>
            </a:pPr>
            <a:r>
              <a:rPr lang="fr-FR" dirty="0" err="1" smtClean="0"/>
              <a:t>def</a:t>
            </a:r>
            <a:r>
              <a:rPr lang="fr-FR" dirty="0" smtClean="0"/>
              <a:t> f(x):</a:t>
            </a:r>
          </a:p>
          <a:p>
            <a:pPr lvl="1">
              <a:buNone/>
            </a:pPr>
            <a:r>
              <a:rPr lang="fr-FR" dirty="0" smtClean="0"/>
              <a:t>…   x[0] = "world"</a:t>
            </a:r>
          </a:p>
          <a:p>
            <a:pPr lvl="1">
              <a:buFont typeface="Wingdings" pitchFamily="2" charset="2"/>
              <a:buChar char="Ø"/>
            </a:pPr>
            <a:endParaRPr lang="fr-FR" dirty="0" smtClean="0"/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a = [ "hello" ]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f(a)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/>
              <a:t>a</a:t>
            </a:r>
          </a:p>
          <a:p>
            <a:endParaRPr lang="fr-FR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1142976" y="5210175"/>
            <a:ext cx="159050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600" dirty="0" smtClean="0"/>
              <a:t>[ "world" ]</a:t>
            </a:r>
            <a:endParaRPr lang="fr-FR" sz="2600" dirty="0"/>
          </a:p>
        </p:txBody>
      </p:sp>
      <p:sp>
        <p:nvSpPr>
          <p:cNvPr id="5" name="Rectangle 4"/>
          <p:cNvSpPr/>
          <p:nvPr/>
        </p:nvSpPr>
        <p:spPr>
          <a:xfrm>
            <a:off x="4572000" y="4000504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</a:t>
            </a:r>
            <a:endParaRPr lang="fr-FR" sz="2400" dirty="0"/>
          </a:p>
        </p:txBody>
      </p:sp>
      <p:sp>
        <p:nvSpPr>
          <p:cNvPr id="6" name="Rectangle 5"/>
          <p:cNvSpPr/>
          <p:nvPr/>
        </p:nvSpPr>
        <p:spPr>
          <a:xfrm>
            <a:off x="4572000" y="4643446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x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6715140" y="4000504"/>
            <a:ext cx="1285884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[0]</a:t>
            </a:r>
            <a:endParaRPr lang="fr-FR" sz="2400" dirty="0"/>
          </a:p>
        </p:txBody>
      </p:sp>
      <p:cxnSp>
        <p:nvCxnSpPr>
          <p:cNvPr id="14" name="Connecteur droit avec flèche 13"/>
          <p:cNvCxnSpPr>
            <a:stCxn id="5" idx="3"/>
            <a:endCxn id="8" idx="1"/>
          </p:cNvCxnSpPr>
          <p:nvPr/>
        </p:nvCxnSpPr>
        <p:spPr>
          <a:xfrm>
            <a:off x="5000628" y="4214818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6" idx="3"/>
            <a:endCxn id="8" idx="1"/>
          </p:cNvCxnSpPr>
          <p:nvPr/>
        </p:nvCxnSpPr>
        <p:spPr>
          <a:xfrm flipV="1">
            <a:off x="5000628" y="4214818"/>
            <a:ext cx="1714512" cy="64294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715140" y="4643446"/>
            <a:ext cx="1285884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hello</a:t>
            </a:r>
            <a:endParaRPr lang="fr-FR" sz="2400" dirty="0"/>
          </a:p>
        </p:txBody>
      </p:sp>
      <p:cxnSp>
        <p:nvCxnSpPr>
          <p:cNvPr id="16" name="Connecteur droit avec flèche 15"/>
          <p:cNvCxnSpPr/>
          <p:nvPr/>
        </p:nvCxnSpPr>
        <p:spPr>
          <a:xfrm rot="5400000">
            <a:off x="7251719" y="4535495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715140" y="3357561"/>
            <a:ext cx="1285884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world</a:t>
            </a:r>
            <a:endParaRPr lang="fr-FR" sz="2400" dirty="0"/>
          </a:p>
        </p:txBody>
      </p:sp>
      <p:cxnSp>
        <p:nvCxnSpPr>
          <p:cNvPr id="18" name="Connecteur droit avec flèche 17"/>
          <p:cNvCxnSpPr/>
          <p:nvPr/>
        </p:nvCxnSpPr>
        <p:spPr>
          <a:xfrm rot="5400000" flipH="1" flipV="1">
            <a:off x="7250924" y="3893346"/>
            <a:ext cx="214314" cy="1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8" grpId="0" animBg="1"/>
      <p:bldP spid="23" grpId="0" animBg="1"/>
      <p:bldP spid="23" grpId="1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Questions abordées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Qu'est-ce qu'une "variable" ?</a:t>
            </a:r>
          </a:p>
          <a:p>
            <a:r>
              <a:rPr lang="fr-FR" dirty="0" smtClean="0"/>
              <a:t>Qu'est-ce qu'une valeur ?</a:t>
            </a:r>
          </a:p>
          <a:p>
            <a:r>
              <a:rPr lang="fr-FR" dirty="0" smtClean="0"/>
              <a:t>Qu'est-ce qu'un type ? </a:t>
            </a:r>
          </a:p>
          <a:p>
            <a:r>
              <a:rPr lang="fr-FR" dirty="0" smtClean="0"/>
              <a:t>Comment est gérée la mémoire ?</a:t>
            </a:r>
          </a:p>
          <a:p>
            <a:r>
              <a:rPr lang="fr-FR" dirty="0" smtClean="0"/>
              <a:t>Comment sont passés les arguments de fonction ?</a:t>
            </a:r>
          </a:p>
          <a:p>
            <a:r>
              <a:rPr lang="fr-FR" dirty="0" smtClean="0"/>
              <a:t>Comment se passe une copie ?</a:t>
            </a:r>
          </a:p>
          <a:p>
            <a:r>
              <a:rPr lang="fr-FR" dirty="0" smtClean="0"/>
              <a:t>Comment est évaluée l'égalité ?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Variables et objets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5460036" y="2132856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</a:t>
            </a:r>
            <a:endParaRPr lang="fr-FR" sz="2400" dirty="0"/>
          </a:p>
        </p:txBody>
      </p:sp>
      <p:sp>
        <p:nvSpPr>
          <p:cNvPr id="6" name="Rectangle 5"/>
          <p:cNvSpPr/>
          <p:nvPr/>
        </p:nvSpPr>
        <p:spPr>
          <a:xfrm>
            <a:off x="5460036" y="3132988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</a:t>
            </a:r>
            <a:endParaRPr lang="fr-FR" sz="2400" dirty="0"/>
          </a:p>
        </p:txBody>
      </p:sp>
      <p:sp>
        <p:nvSpPr>
          <p:cNvPr id="7" name="Rectangle 6"/>
          <p:cNvSpPr/>
          <p:nvPr/>
        </p:nvSpPr>
        <p:spPr>
          <a:xfrm>
            <a:off x="5460036" y="4704624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7603176" y="2132856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  <p:sp>
        <p:nvSpPr>
          <p:cNvPr id="10" name="Rectangle 9"/>
          <p:cNvSpPr/>
          <p:nvPr/>
        </p:nvSpPr>
        <p:spPr>
          <a:xfrm>
            <a:off x="7603176" y="3132988"/>
            <a:ext cx="428628" cy="4286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  <p:sp>
        <p:nvSpPr>
          <p:cNvPr id="11" name="Rectangle 10"/>
          <p:cNvSpPr/>
          <p:nvPr/>
        </p:nvSpPr>
        <p:spPr>
          <a:xfrm>
            <a:off x="7603176" y="3704492"/>
            <a:ext cx="85725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hello</a:t>
            </a:r>
            <a:endParaRPr lang="fr-FR" sz="2400" dirty="0"/>
          </a:p>
        </p:txBody>
      </p:sp>
      <p:sp>
        <p:nvSpPr>
          <p:cNvPr id="12" name="Rectangle 11"/>
          <p:cNvSpPr/>
          <p:nvPr/>
        </p:nvSpPr>
        <p:spPr>
          <a:xfrm>
            <a:off x="7603176" y="4704624"/>
            <a:ext cx="428628" cy="4286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  <p:sp>
        <p:nvSpPr>
          <p:cNvPr id="13" name="Rectangle 12"/>
          <p:cNvSpPr/>
          <p:nvPr/>
        </p:nvSpPr>
        <p:spPr>
          <a:xfrm>
            <a:off x="7603176" y="5276128"/>
            <a:ext cx="857256" cy="4286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hello</a:t>
            </a:r>
            <a:endParaRPr lang="fr-FR" sz="2400" dirty="0"/>
          </a:p>
        </p:txBody>
      </p:sp>
      <p:sp>
        <p:nvSpPr>
          <p:cNvPr id="14" name="Rectangle 13"/>
          <p:cNvSpPr/>
          <p:nvPr/>
        </p:nvSpPr>
        <p:spPr>
          <a:xfrm>
            <a:off x="7603176" y="5847632"/>
            <a:ext cx="85725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1.23</a:t>
            </a:r>
            <a:endParaRPr lang="fr-FR" sz="2400" dirty="0"/>
          </a:p>
        </p:txBody>
      </p:sp>
      <p:cxnSp>
        <p:nvCxnSpPr>
          <p:cNvPr id="18" name="Connecteur droit avec flèche 17"/>
          <p:cNvCxnSpPr>
            <a:stCxn id="5" idx="3"/>
            <a:endCxn id="8" idx="1"/>
          </p:cNvCxnSpPr>
          <p:nvPr/>
        </p:nvCxnSpPr>
        <p:spPr>
          <a:xfrm>
            <a:off x="5888664" y="2347170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endCxn id="11" idx="1"/>
          </p:cNvCxnSpPr>
          <p:nvPr/>
        </p:nvCxnSpPr>
        <p:spPr>
          <a:xfrm>
            <a:off x="5888664" y="3347302"/>
            <a:ext cx="1714512" cy="571504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endCxn id="14" idx="1"/>
          </p:cNvCxnSpPr>
          <p:nvPr/>
        </p:nvCxnSpPr>
        <p:spPr>
          <a:xfrm>
            <a:off x="5888664" y="4918938"/>
            <a:ext cx="1714512" cy="114300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rot="5400000">
            <a:off x="6531606" y="2347170"/>
            <a:ext cx="428628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 rot="5400000">
            <a:off x="6281573" y="3597335"/>
            <a:ext cx="928694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 rot="5400000">
            <a:off x="5960102" y="5490442"/>
            <a:ext cx="157163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899592" y="5157192"/>
            <a:ext cx="2520280" cy="1141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a = 3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a = 'hello'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a = 1.23</a:t>
            </a:r>
          </a:p>
        </p:txBody>
      </p:sp>
      <p:sp>
        <p:nvSpPr>
          <p:cNvPr id="22" name="Espace réservé du contenu 21"/>
          <p:cNvSpPr>
            <a:spLocks noGrp="1"/>
          </p:cNvSpPr>
          <p:nvPr>
            <p:ph idx="1"/>
          </p:nvPr>
        </p:nvSpPr>
        <p:spPr>
          <a:xfrm>
            <a:off x="457200" y="1249586"/>
            <a:ext cx="4834880" cy="4411662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La première affectation à un nouveau nom créer à la fois le nom et un objet pour sa valeur.</a:t>
            </a:r>
          </a:p>
          <a:p>
            <a:r>
              <a:rPr lang="fr-FR" dirty="0" smtClean="0"/>
              <a:t>Les affectations suivantes font que le nom référence un nouvel objet.</a:t>
            </a:r>
          </a:p>
          <a:p>
            <a:r>
              <a:rPr lang="fr-FR" dirty="0" smtClean="0"/>
              <a:t>Le type est attaché à l'objet (et non pas au nom).</a:t>
            </a:r>
          </a:p>
          <a:p>
            <a:r>
              <a:rPr lang="fr-FR" dirty="0" smtClean="0"/>
              <a:t>Les objets qui ne sont plus référencés sont récupérés par le ramasse-miette automatique.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Partage d'objets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= 3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b = a</a:t>
            </a:r>
            <a:endParaRPr lang="fr-FR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Wingdings" pitchFamily="2" charset="2"/>
              <a:buChar char="Ø"/>
            </a:pPr>
            <a:endParaRPr lang="fr-FR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a = 'hello'</a:t>
            </a:r>
          </a:p>
          <a:p>
            <a:pPr>
              <a:buFont typeface="Wingdings" pitchFamily="2" charset="2"/>
              <a:buChar char="Ø"/>
            </a:pPr>
            <a:endParaRPr lang="fr-FR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a = a+2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 = 3</a:t>
            </a:r>
          </a:p>
        </p:txBody>
      </p:sp>
      <p:sp>
        <p:nvSpPr>
          <p:cNvPr id="5" name="Rectangle 4"/>
          <p:cNvSpPr/>
          <p:nvPr/>
        </p:nvSpPr>
        <p:spPr>
          <a:xfrm>
            <a:off x="4000496" y="1428736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</a:t>
            </a:r>
            <a:endParaRPr lang="fr-FR" sz="2400" dirty="0"/>
          </a:p>
        </p:txBody>
      </p:sp>
      <p:sp>
        <p:nvSpPr>
          <p:cNvPr id="6" name="Rectangle 5"/>
          <p:cNvSpPr/>
          <p:nvPr/>
        </p:nvSpPr>
        <p:spPr>
          <a:xfrm>
            <a:off x="4000496" y="3000372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</a:t>
            </a:r>
            <a:endParaRPr lang="fr-FR" sz="2400" dirty="0"/>
          </a:p>
        </p:txBody>
      </p:sp>
      <p:sp>
        <p:nvSpPr>
          <p:cNvPr id="7" name="Rectangle 6"/>
          <p:cNvSpPr/>
          <p:nvPr/>
        </p:nvSpPr>
        <p:spPr>
          <a:xfrm>
            <a:off x="4000496" y="4572008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6143636" y="1428736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  <p:sp>
        <p:nvSpPr>
          <p:cNvPr id="10" name="Rectangle 9"/>
          <p:cNvSpPr/>
          <p:nvPr/>
        </p:nvSpPr>
        <p:spPr>
          <a:xfrm>
            <a:off x="6143636" y="3000372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  <p:sp>
        <p:nvSpPr>
          <p:cNvPr id="11" name="Rectangle 10"/>
          <p:cNvSpPr/>
          <p:nvPr/>
        </p:nvSpPr>
        <p:spPr>
          <a:xfrm>
            <a:off x="6143636" y="3571876"/>
            <a:ext cx="85725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hello</a:t>
            </a:r>
            <a:endParaRPr lang="fr-FR" sz="2400" dirty="0"/>
          </a:p>
        </p:txBody>
      </p:sp>
      <p:sp>
        <p:nvSpPr>
          <p:cNvPr id="12" name="Rectangle 11"/>
          <p:cNvSpPr/>
          <p:nvPr/>
        </p:nvSpPr>
        <p:spPr>
          <a:xfrm>
            <a:off x="6143636" y="4572008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  <p:sp>
        <p:nvSpPr>
          <p:cNvPr id="13" name="Rectangle 12"/>
          <p:cNvSpPr/>
          <p:nvPr/>
        </p:nvSpPr>
        <p:spPr>
          <a:xfrm>
            <a:off x="6143636" y="5143512"/>
            <a:ext cx="857256" cy="4286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hello</a:t>
            </a:r>
            <a:endParaRPr lang="fr-FR" sz="2400" dirty="0"/>
          </a:p>
        </p:txBody>
      </p:sp>
      <p:sp>
        <p:nvSpPr>
          <p:cNvPr id="14" name="Rectangle 13"/>
          <p:cNvSpPr/>
          <p:nvPr/>
        </p:nvSpPr>
        <p:spPr>
          <a:xfrm>
            <a:off x="6143636" y="5715016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5</a:t>
            </a:r>
            <a:endParaRPr lang="fr-FR" sz="2400" dirty="0"/>
          </a:p>
        </p:txBody>
      </p:sp>
      <p:cxnSp>
        <p:nvCxnSpPr>
          <p:cNvPr id="18" name="Connecteur droit avec flèche 17"/>
          <p:cNvCxnSpPr>
            <a:stCxn id="5" idx="3"/>
            <a:endCxn id="8" idx="1"/>
          </p:cNvCxnSpPr>
          <p:nvPr/>
        </p:nvCxnSpPr>
        <p:spPr>
          <a:xfrm>
            <a:off x="4429124" y="1643050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endCxn id="11" idx="1"/>
          </p:cNvCxnSpPr>
          <p:nvPr/>
        </p:nvCxnSpPr>
        <p:spPr>
          <a:xfrm>
            <a:off x="4429124" y="3214686"/>
            <a:ext cx="1714512" cy="571504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endCxn id="14" idx="1"/>
          </p:cNvCxnSpPr>
          <p:nvPr/>
        </p:nvCxnSpPr>
        <p:spPr>
          <a:xfrm>
            <a:off x="4429124" y="4786322"/>
            <a:ext cx="1714512" cy="114300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rot="5400000">
            <a:off x="4786314" y="1928802"/>
            <a:ext cx="1000132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000496" y="2000240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b</a:t>
            </a:r>
            <a:endParaRPr lang="fr-FR" sz="2400" dirty="0"/>
          </a:p>
        </p:txBody>
      </p:sp>
      <p:cxnSp>
        <p:nvCxnSpPr>
          <p:cNvPr id="22" name="Connecteur droit avec flèche 21"/>
          <p:cNvCxnSpPr>
            <a:stCxn id="20" idx="3"/>
            <a:endCxn id="8" idx="1"/>
          </p:cNvCxnSpPr>
          <p:nvPr/>
        </p:nvCxnSpPr>
        <p:spPr>
          <a:xfrm flipV="1">
            <a:off x="4429124" y="1643050"/>
            <a:ext cx="1714512" cy="571504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000496" y="3571876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b</a:t>
            </a:r>
            <a:endParaRPr lang="fr-FR" sz="2400" dirty="0"/>
          </a:p>
        </p:txBody>
      </p:sp>
      <p:cxnSp>
        <p:nvCxnSpPr>
          <p:cNvPr id="25" name="Connecteur droit avec flèche 24"/>
          <p:cNvCxnSpPr>
            <a:stCxn id="24" idx="3"/>
          </p:cNvCxnSpPr>
          <p:nvPr/>
        </p:nvCxnSpPr>
        <p:spPr>
          <a:xfrm flipV="1">
            <a:off x="4429124" y="3214686"/>
            <a:ext cx="1714512" cy="571504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4000496" y="5143512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b</a:t>
            </a:r>
            <a:endParaRPr lang="fr-FR" sz="2400" dirty="0"/>
          </a:p>
        </p:txBody>
      </p:sp>
      <p:cxnSp>
        <p:nvCxnSpPr>
          <p:cNvPr id="27" name="Connecteur droit avec flèche 26"/>
          <p:cNvCxnSpPr>
            <a:stCxn id="26" idx="3"/>
          </p:cNvCxnSpPr>
          <p:nvPr/>
        </p:nvCxnSpPr>
        <p:spPr>
          <a:xfrm flipV="1">
            <a:off x="4429124" y="4786322"/>
            <a:ext cx="1714512" cy="571504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 rot="5400000">
            <a:off x="4786314" y="3500438"/>
            <a:ext cx="1000132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 rot="5400000">
            <a:off x="4500562" y="5357826"/>
            <a:ext cx="157163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4000496" y="5715016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c</a:t>
            </a:r>
            <a:endParaRPr lang="fr-FR" sz="2400" dirty="0"/>
          </a:p>
        </p:txBody>
      </p:sp>
      <p:cxnSp>
        <p:nvCxnSpPr>
          <p:cNvPr id="30" name="Connecteur droit avec flèche 29"/>
          <p:cNvCxnSpPr>
            <a:endCxn id="12" idx="1"/>
          </p:cNvCxnSpPr>
          <p:nvPr/>
        </p:nvCxnSpPr>
        <p:spPr>
          <a:xfrm flipV="1">
            <a:off x="4429124" y="4786322"/>
            <a:ext cx="1714512" cy="114300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Modification d'un élément (1/2)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32048"/>
            <a:ext cx="2686040" cy="441166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l1 = [2,3,4]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l2 = l1</a:t>
            </a:r>
          </a:p>
          <a:p>
            <a:pPr>
              <a:buFont typeface="Wingdings" pitchFamily="2" charset="2"/>
              <a:buChar char="Ø"/>
            </a:pPr>
            <a:endParaRPr lang="fr-FR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l1[0] = 5</a:t>
            </a:r>
          </a:p>
        </p:txBody>
      </p:sp>
      <p:sp>
        <p:nvSpPr>
          <p:cNvPr id="5" name="Rectangle 4"/>
          <p:cNvSpPr/>
          <p:nvPr/>
        </p:nvSpPr>
        <p:spPr>
          <a:xfrm>
            <a:off x="3643306" y="2357430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l1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5786446" y="2357430"/>
            <a:ext cx="157163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[0,1,2]</a:t>
            </a:r>
            <a:endParaRPr lang="fr-FR" sz="2400" dirty="0"/>
          </a:p>
        </p:txBody>
      </p:sp>
      <p:cxnSp>
        <p:nvCxnSpPr>
          <p:cNvPr id="18" name="Connecteur droit avec flèche 17"/>
          <p:cNvCxnSpPr>
            <a:stCxn id="5" idx="3"/>
            <a:endCxn id="8" idx="1"/>
          </p:cNvCxnSpPr>
          <p:nvPr/>
        </p:nvCxnSpPr>
        <p:spPr>
          <a:xfrm>
            <a:off x="4071934" y="2571744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rot="5400000">
            <a:off x="4393405" y="2893215"/>
            <a:ext cx="107157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3643306" y="3000372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l2</a:t>
            </a:r>
            <a:endParaRPr lang="fr-FR" sz="2400" dirty="0"/>
          </a:p>
        </p:txBody>
      </p:sp>
      <p:cxnSp>
        <p:nvCxnSpPr>
          <p:cNvPr id="22" name="Connecteur droit avec flèche 21"/>
          <p:cNvCxnSpPr>
            <a:stCxn id="20" idx="3"/>
            <a:endCxn id="8" idx="1"/>
          </p:cNvCxnSpPr>
          <p:nvPr/>
        </p:nvCxnSpPr>
        <p:spPr>
          <a:xfrm flipV="1">
            <a:off x="4071934" y="2571744"/>
            <a:ext cx="1714512" cy="64294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357950" y="3000372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  <p:sp>
        <p:nvSpPr>
          <p:cNvPr id="28" name="Rectangle 27"/>
          <p:cNvSpPr/>
          <p:nvPr/>
        </p:nvSpPr>
        <p:spPr>
          <a:xfrm>
            <a:off x="5786446" y="3000372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</a:t>
            </a:r>
            <a:endParaRPr lang="fr-FR" sz="2400" dirty="0"/>
          </a:p>
        </p:txBody>
      </p:sp>
      <p:sp>
        <p:nvSpPr>
          <p:cNvPr id="30" name="Rectangle 29"/>
          <p:cNvSpPr/>
          <p:nvPr/>
        </p:nvSpPr>
        <p:spPr>
          <a:xfrm>
            <a:off x="6929454" y="3000372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4</a:t>
            </a:r>
            <a:endParaRPr lang="fr-FR" sz="2400" dirty="0"/>
          </a:p>
        </p:txBody>
      </p:sp>
      <p:cxnSp>
        <p:nvCxnSpPr>
          <p:cNvPr id="33" name="Connecteur droit avec flèche 32"/>
          <p:cNvCxnSpPr>
            <a:stCxn id="8" idx="2"/>
            <a:endCxn id="23" idx="0"/>
          </p:cNvCxnSpPr>
          <p:nvPr/>
        </p:nvCxnSpPr>
        <p:spPr>
          <a:xfrm rot="5400000">
            <a:off x="6465107" y="2893215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 rot="5400000">
            <a:off x="5894397" y="2892421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 rot="5400000">
            <a:off x="7035817" y="2892421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643306" y="4071942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l1</a:t>
            </a:r>
            <a:endParaRPr lang="fr-FR" sz="2400" dirty="0"/>
          </a:p>
        </p:txBody>
      </p:sp>
      <p:sp>
        <p:nvSpPr>
          <p:cNvPr id="39" name="Rectangle 38"/>
          <p:cNvSpPr/>
          <p:nvPr/>
        </p:nvSpPr>
        <p:spPr>
          <a:xfrm>
            <a:off x="5786446" y="4071942"/>
            <a:ext cx="157163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[0,1,2]</a:t>
            </a:r>
            <a:endParaRPr lang="fr-FR" sz="2400" dirty="0"/>
          </a:p>
        </p:txBody>
      </p:sp>
      <p:cxnSp>
        <p:nvCxnSpPr>
          <p:cNvPr id="40" name="Connecteur droit avec flèche 39"/>
          <p:cNvCxnSpPr>
            <a:stCxn id="38" idx="3"/>
            <a:endCxn id="39" idx="1"/>
          </p:cNvCxnSpPr>
          <p:nvPr/>
        </p:nvCxnSpPr>
        <p:spPr>
          <a:xfrm>
            <a:off x="4071934" y="4286256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3643306" y="4714884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l2</a:t>
            </a:r>
            <a:endParaRPr lang="fr-FR" sz="2400" dirty="0"/>
          </a:p>
        </p:txBody>
      </p:sp>
      <p:cxnSp>
        <p:nvCxnSpPr>
          <p:cNvPr id="42" name="Connecteur droit avec flèche 41"/>
          <p:cNvCxnSpPr>
            <a:stCxn id="41" idx="3"/>
            <a:endCxn id="39" idx="1"/>
          </p:cNvCxnSpPr>
          <p:nvPr/>
        </p:nvCxnSpPr>
        <p:spPr>
          <a:xfrm flipV="1">
            <a:off x="4071934" y="4286256"/>
            <a:ext cx="1714512" cy="64294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6357950" y="4714884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  <p:sp>
        <p:nvSpPr>
          <p:cNvPr id="44" name="Rectangle 43"/>
          <p:cNvSpPr/>
          <p:nvPr/>
        </p:nvSpPr>
        <p:spPr>
          <a:xfrm>
            <a:off x="5786446" y="4714884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5</a:t>
            </a:r>
            <a:endParaRPr lang="fr-FR" sz="2400" dirty="0"/>
          </a:p>
        </p:txBody>
      </p:sp>
      <p:sp>
        <p:nvSpPr>
          <p:cNvPr id="45" name="Rectangle 44"/>
          <p:cNvSpPr/>
          <p:nvPr/>
        </p:nvSpPr>
        <p:spPr>
          <a:xfrm>
            <a:off x="6929454" y="4714884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4</a:t>
            </a:r>
            <a:endParaRPr lang="fr-FR" sz="2400" dirty="0"/>
          </a:p>
        </p:txBody>
      </p:sp>
      <p:cxnSp>
        <p:nvCxnSpPr>
          <p:cNvPr id="46" name="Connecteur droit avec flèche 45"/>
          <p:cNvCxnSpPr>
            <a:stCxn id="39" idx="2"/>
            <a:endCxn id="43" idx="0"/>
          </p:cNvCxnSpPr>
          <p:nvPr/>
        </p:nvCxnSpPr>
        <p:spPr>
          <a:xfrm rot="5400000">
            <a:off x="6465107" y="4607727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/>
          <p:nvPr/>
        </p:nvCxnSpPr>
        <p:spPr>
          <a:xfrm rot="5400000">
            <a:off x="5894397" y="4606933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/>
          <p:nvPr/>
        </p:nvCxnSpPr>
        <p:spPr>
          <a:xfrm rot="5400000">
            <a:off x="7035817" y="4606933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82"/>
          <p:cNvCxnSpPr/>
          <p:nvPr/>
        </p:nvCxnSpPr>
        <p:spPr>
          <a:xfrm rot="5400000">
            <a:off x="4393405" y="4607727"/>
            <a:ext cx="107157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Modification d'un élément (2/2)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74858"/>
            <a:ext cx="2686040" cy="441166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l1 = [2,3,4]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l2 = l1[:]</a:t>
            </a:r>
          </a:p>
          <a:p>
            <a:pPr>
              <a:buFont typeface="Wingdings" pitchFamily="2" charset="2"/>
              <a:buChar char="Ø"/>
            </a:pPr>
            <a:endParaRPr lang="fr-FR" dirty="0" smtClean="0"/>
          </a:p>
          <a:p>
            <a:pPr>
              <a:buFont typeface="Wingdings" pitchFamily="2" charset="2"/>
              <a:buChar char="Ø"/>
            </a:pPr>
            <a:endParaRPr lang="fr-FR" dirty="0" smtClean="0"/>
          </a:p>
          <a:p>
            <a:pPr>
              <a:buFont typeface="Wingdings" pitchFamily="2" charset="2"/>
              <a:buChar char="Ø"/>
            </a:pPr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l2[1] = 6</a:t>
            </a:r>
          </a:p>
          <a:p>
            <a:pPr>
              <a:buFont typeface="Wingdings" pitchFamily="2" charset="2"/>
              <a:buChar char="Ø"/>
            </a:pPr>
            <a:endParaRPr lang="fr-FR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29" name="Connecteur droit 28"/>
          <p:cNvCxnSpPr/>
          <p:nvPr/>
        </p:nvCxnSpPr>
        <p:spPr>
          <a:xfrm rot="5400000">
            <a:off x="4429124" y="2500306"/>
            <a:ext cx="1714512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4000496" y="1928802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l1</a:t>
            </a:r>
            <a:endParaRPr lang="fr-FR" sz="2400" dirty="0"/>
          </a:p>
        </p:txBody>
      </p:sp>
      <p:sp>
        <p:nvSpPr>
          <p:cNvPr id="50" name="Rectangle 49"/>
          <p:cNvSpPr/>
          <p:nvPr/>
        </p:nvSpPr>
        <p:spPr>
          <a:xfrm>
            <a:off x="6143636" y="1643050"/>
            <a:ext cx="157163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[0,1,2]</a:t>
            </a:r>
            <a:endParaRPr lang="fr-FR" sz="2400" dirty="0"/>
          </a:p>
        </p:txBody>
      </p:sp>
      <p:cxnSp>
        <p:nvCxnSpPr>
          <p:cNvPr id="51" name="Connecteur droit avec flèche 50"/>
          <p:cNvCxnSpPr>
            <a:stCxn id="49" idx="3"/>
            <a:endCxn id="50" idx="1"/>
          </p:cNvCxnSpPr>
          <p:nvPr/>
        </p:nvCxnSpPr>
        <p:spPr>
          <a:xfrm flipV="1">
            <a:off x="4429124" y="1857364"/>
            <a:ext cx="1714512" cy="28575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4000496" y="2571744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l2</a:t>
            </a:r>
            <a:endParaRPr lang="fr-FR" sz="2400" dirty="0"/>
          </a:p>
        </p:txBody>
      </p:sp>
      <p:cxnSp>
        <p:nvCxnSpPr>
          <p:cNvPr id="53" name="Connecteur droit avec flèche 52"/>
          <p:cNvCxnSpPr>
            <a:stCxn id="52" idx="3"/>
            <a:endCxn id="60" idx="1"/>
          </p:cNvCxnSpPr>
          <p:nvPr/>
        </p:nvCxnSpPr>
        <p:spPr>
          <a:xfrm>
            <a:off x="4429124" y="2786058"/>
            <a:ext cx="1714512" cy="357190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6715140" y="2285992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  <p:sp>
        <p:nvSpPr>
          <p:cNvPr id="55" name="Rectangle 54"/>
          <p:cNvSpPr/>
          <p:nvPr/>
        </p:nvSpPr>
        <p:spPr>
          <a:xfrm>
            <a:off x="6143636" y="2285992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</a:t>
            </a:r>
            <a:endParaRPr lang="fr-FR" sz="2400" dirty="0"/>
          </a:p>
        </p:txBody>
      </p:sp>
      <p:sp>
        <p:nvSpPr>
          <p:cNvPr id="56" name="Rectangle 55"/>
          <p:cNvSpPr/>
          <p:nvPr/>
        </p:nvSpPr>
        <p:spPr>
          <a:xfrm>
            <a:off x="7286644" y="2285992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4</a:t>
            </a:r>
            <a:endParaRPr lang="fr-FR" sz="2400" dirty="0"/>
          </a:p>
        </p:txBody>
      </p:sp>
      <p:cxnSp>
        <p:nvCxnSpPr>
          <p:cNvPr id="57" name="Connecteur droit avec flèche 56"/>
          <p:cNvCxnSpPr>
            <a:stCxn id="50" idx="2"/>
            <a:endCxn id="54" idx="0"/>
          </p:cNvCxnSpPr>
          <p:nvPr/>
        </p:nvCxnSpPr>
        <p:spPr>
          <a:xfrm rot="5400000">
            <a:off x="6822297" y="2178835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 rot="5400000">
            <a:off x="6251587" y="2178041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/>
          <p:nvPr/>
        </p:nvCxnSpPr>
        <p:spPr>
          <a:xfrm rot="5400000">
            <a:off x="7393007" y="2178041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6143636" y="2928934"/>
            <a:ext cx="157163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[0,1,2]</a:t>
            </a:r>
            <a:endParaRPr lang="fr-FR" sz="2400" dirty="0"/>
          </a:p>
        </p:txBody>
      </p:sp>
      <p:cxnSp>
        <p:nvCxnSpPr>
          <p:cNvPr id="70" name="Connecteur droit avec flèche 69"/>
          <p:cNvCxnSpPr/>
          <p:nvPr/>
        </p:nvCxnSpPr>
        <p:spPr>
          <a:xfrm rot="5400000" flipH="1" flipV="1">
            <a:off x="6251587" y="2820983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avec flèche 70"/>
          <p:cNvCxnSpPr/>
          <p:nvPr/>
        </p:nvCxnSpPr>
        <p:spPr>
          <a:xfrm rot="5400000" flipH="1" flipV="1">
            <a:off x="7394595" y="2820983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/>
          <p:nvPr/>
        </p:nvCxnSpPr>
        <p:spPr>
          <a:xfrm rot="5400000">
            <a:off x="4107653" y="5536421"/>
            <a:ext cx="2357454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4000496" y="4643446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l1</a:t>
            </a:r>
            <a:endParaRPr lang="fr-FR" sz="2400" dirty="0"/>
          </a:p>
        </p:txBody>
      </p:sp>
      <p:sp>
        <p:nvSpPr>
          <p:cNvPr id="64" name="Rectangle 63"/>
          <p:cNvSpPr/>
          <p:nvPr/>
        </p:nvSpPr>
        <p:spPr>
          <a:xfrm>
            <a:off x="6143636" y="4357694"/>
            <a:ext cx="157163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[0,1,2]</a:t>
            </a:r>
            <a:endParaRPr lang="fr-FR" sz="2400" dirty="0"/>
          </a:p>
        </p:txBody>
      </p:sp>
      <p:cxnSp>
        <p:nvCxnSpPr>
          <p:cNvPr id="65" name="Connecteur droit avec flèche 64"/>
          <p:cNvCxnSpPr>
            <a:stCxn id="63" idx="3"/>
            <a:endCxn id="64" idx="1"/>
          </p:cNvCxnSpPr>
          <p:nvPr/>
        </p:nvCxnSpPr>
        <p:spPr>
          <a:xfrm flipV="1">
            <a:off x="4429124" y="4572008"/>
            <a:ext cx="1714512" cy="28575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4000496" y="5286388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l2</a:t>
            </a:r>
            <a:endParaRPr lang="fr-FR" sz="2400" dirty="0"/>
          </a:p>
        </p:txBody>
      </p:sp>
      <p:cxnSp>
        <p:nvCxnSpPr>
          <p:cNvPr id="67" name="Connecteur droit avec flèche 66"/>
          <p:cNvCxnSpPr>
            <a:stCxn id="66" idx="3"/>
            <a:endCxn id="78" idx="1"/>
          </p:cNvCxnSpPr>
          <p:nvPr/>
        </p:nvCxnSpPr>
        <p:spPr>
          <a:xfrm>
            <a:off x="4429124" y="5500702"/>
            <a:ext cx="1714512" cy="357190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6715140" y="5000636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  <p:sp>
        <p:nvSpPr>
          <p:cNvPr id="69" name="Rectangle 68"/>
          <p:cNvSpPr/>
          <p:nvPr/>
        </p:nvSpPr>
        <p:spPr>
          <a:xfrm>
            <a:off x="6143636" y="5000636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</a:t>
            </a:r>
            <a:endParaRPr lang="fr-FR" sz="2400" dirty="0"/>
          </a:p>
        </p:txBody>
      </p:sp>
      <p:sp>
        <p:nvSpPr>
          <p:cNvPr id="72" name="Rectangle 71"/>
          <p:cNvSpPr/>
          <p:nvPr/>
        </p:nvSpPr>
        <p:spPr>
          <a:xfrm>
            <a:off x="7286644" y="5000636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4</a:t>
            </a:r>
            <a:endParaRPr lang="fr-FR" sz="2400" dirty="0"/>
          </a:p>
        </p:txBody>
      </p:sp>
      <p:cxnSp>
        <p:nvCxnSpPr>
          <p:cNvPr id="75" name="Connecteur droit avec flèche 74"/>
          <p:cNvCxnSpPr>
            <a:stCxn id="64" idx="2"/>
            <a:endCxn id="68" idx="0"/>
          </p:cNvCxnSpPr>
          <p:nvPr/>
        </p:nvCxnSpPr>
        <p:spPr>
          <a:xfrm rot="5400000">
            <a:off x="6822297" y="4893479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avec flèche 75"/>
          <p:cNvCxnSpPr/>
          <p:nvPr/>
        </p:nvCxnSpPr>
        <p:spPr>
          <a:xfrm rot="5400000">
            <a:off x="6251587" y="4892685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avec flèche 76"/>
          <p:cNvCxnSpPr/>
          <p:nvPr/>
        </p:nvCxnSpPr>
        <p:spPr>
          <a:xfrm rot="5400000">
            <a:off x="7393007" y="4892685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/>
          <p:cNvSpPr/>
          <p:nvPr/>
        </p:nvSpPr>
        <p:spPr>
          <a:xfrm>
            <a:off x="6143636" y="5643578"/>
            <a:ext cx="157163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[0,1,2]</a:t>
            </a:r>
            <a:endParaRPr lang="fr-FR" sz="2400" dirty="0"/>
          </a:p>
        </p:txBody>
      </p:sp>
      <p:cxnSp>
        <p:nvCxnSpPr>
          <p:cNvPr id="81" name="Connecteur droit avec flèche 80"/>
          <p:cNvCxnSpPr/>
          <p:nvPr/>
        </p:nvCxnSpPr>
        <p:spPr>
          <a:xfrm rot="5400000" flipH="1" flipV="1">
            <a:off x="6251587" y="5535627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avec flèche 81"/>
          <p:cNvCxnSpPr/>
          <p:nvPr/>
        </p:nvCxnSpPr>
        <p:spPr>
          <a:xfrm rot="5400000" flipH="1" flipV="1">
            <a:off x="7394595" y="5535627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/>
          <p:cNvSpPr/>
          <p:nvPr/>
        </p:nvSpPr>
        <p:spPr>
          <a:xfrm>
            <a:off x="6715140" y="6286520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6</a:t>
            </a:r>
            <a:endParaRPr lang="fr-FR" sz="2400" dirty="0"/>
          </a:p>
        </p:txBody>
      </p:sp>
      <p:cxnSp>
        <p:nvCxnSpPr>
          <p:cNvPr id="84" name="Connecteur droit avec flèche 83"/>
          <p:cNvCxnSpPr>
            <a:endCxn id="83" idx="0"/>
          </p:cNvCxnSpPr>
          <p:nvPr/>
        </p:nvCxnSpPr>
        <p:spPr>
          <a:xfrm rot="5400000">
            <a:off x="6822297" y="6179363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avec flèche 84"/>
          <p:cNvCxnSpPr/>
          <p:nvPr/>
        </p:nvCxnSpPr>
        <p:spPr>
          <a:xfrm rot="5400000" flipH="1" flipV="1">
            <a:off x="6823091" y="2820983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Egalité et identité (1/4)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9263"/>
            <a:ext cx="2686040" cy="441166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l1 = [2,3,4]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l2 = l1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l1==l2</a:t>
            </a:r>
          </a:p>
          <a:p>
            <a:pPr>
              <a:buNone/>
            </a:pPr>
            <a:r>
              <a:rPr lang="fr-FR" dirty="0" err="1" smtClean="0"/>
              <a:t>True</a:t>
            </a:r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l1 </a:t>
            </a:r>
            <a:r>
              <a:rPr lang="fr-FR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l2</a:t>
            </a:r>
          </a:p>
          <a:p>
            <a:pPr>
              <a:buNone/>
            </a:pPr>
            <a:r>
              <a:rPr lang="fr-FR" dirty="0" err="1" smtClean="0"/>
              <a:t>True</a:t>
            </a:r>
            <a:endParaRPr lang="fr-FR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00496" y="1857364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l1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6143636" y="1857364"/>
            <a:ext cx="157163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[0,1,2]</a:t>
            </a:r>
            <a:endParaRPr lang="fr-FR" sz="2400" dirty="0"/>
          </a:p>
        </p:txBody>
      </p:sp>
      <p:cxnSp>
        <p:nvCxnSpPr>
          <p:cNvPr id="18" name="Connecteur droit avec flèche 17"/>
          <p:cNvCxnSpPr>
            <a:stCxn id="5" idx="3"/>
            <a:endCxn id="8" idx="1"/>
          </p:cNvCxnSpPr>
          <p:nvPr/>
        </p:nvCxnSpPr>
        <p:spPr>
          <a:xfrm>
            <a:off x="4429124" y="2071678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rot="5400000">
            <a:off x="4750595" y="2393149"/>
            <a:ext cx="107157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000496" y="2500306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l2</a:t>
            </a:r>
            <a:endParaRPr lang="fr-FR" sz="2400" dirty="0"/>
          </a:p>
        </p:txBody>
      </p:sp>
      <p:cxnSp>
        <p:nvCxnSpPr>
          <p:cNvPr id="22" name="Connecteur droit avec flèche 21"/>
          <p:cNvCxnSpPr>
            <a:stCxn id="20" idx="3"/>
            <a:endCxn id="8" idx="1"/>
          </p:cNvCxnSpPr>
          <p:nvPr/>
        </p:nvCxnSpPr>
        <p:spPr>
          <a:xfrm flipV="1">
            <a:off x="4429124" y="2071678"/>
            <a:ext cx="1714512" cy="64294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715140" y="2500306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  <p:sp>
        <p:nvSpPr>
          <p:cNvPr id="28" name="Rectangle 27"/>
          <p:cNvSpPr/>
          <p:nvPr/>
        </p:nvSpPr>
        <p:spPr>
          <a:xfrm>
            <a:off x="6143636" y="2500306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</a:t>
            </a:r>
            <a:endParaRPr lang="fr-FR" sz="2400" dirty="0"/>
          </a:p>
        </p:txBody>
      </p:sp>
      <p:sp>
        <p:nvSpPr>
          <p:cNvPr id="30" name="Rectangle 29"/>
          <p:cNvSpPr/>
          <p:nvPr/>
        </p:nvSpPr>
        <p:spPr>
          <a:xfrm>
            <a:off x="7286644" y="2500306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4</a:t>
            </a:r>
            <a:endParaRPr lang="fr-FR" sz="2400" dirty="0"/>
          </a:p>
        </p:txBody>
      </p:sp>
      <p:cxnSp>
        <p:nvCxnSpPr>
          <p:cNvPr id="33" name="Connecteur droit avec flèche 32"/>
          <p:cNvCxnSpPr>
            <a:stCxn id="8" idx="2"/>
            <a:endCxn id="23" idx="0"/>
          </p:cNvCxnSpPr>
          <p:nvPr/>
        </p:nvCxnSpPr>
        <p:spPr>
          <a:xfrm rot="5400000">
            <a:off x="6822297" y="2393149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 rot="5400000">
            <a:off x="6251587" y="2392355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 rot="5400000">
            <a:off x="7393007" y="2392355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Egalité et identité (2/4)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9263"/>
            <a:ext cx="2686040" cy="441166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l1 = [2,3,4]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l2 = [2,3,4]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l1==l2</a:t>
            </a:r>
          </a:p>
          <a:p>
            <a:pPr>
              <a:buNone/>
            </a:pPr>
            <a:r>
              <a:rPr lang="fr-FR" dirty="0" err="1" smtClean="0"/>
              <a:t>True</a:t>
            </a:r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l1 </a:t>
            </a:r>
            <a:r>
              <a:rPr lang="fr-FR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l2</a:t>
            </a:r>
          </a:p>
          <a:p>
            <a:pPr>
              <a:buNone/>
            </a:pPr>
            <a:r>
              <a:rPr lang="fr-FR" dirty="0" smtClean="0"/>
              <a:t>False</a:t>
            </a:r>
            <a:endParaRPr lang="fr-FR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29" name="Connecteur droit 28"/>
          <p:cNvCxnSpPr/>
          <p:nvPr/>
        </p:nvCxnSpPr>
        <p:spPr>
          <a:xfrm rot="5400000">
            <a:off x="4357686" y="2857496"/>
            <a:ext cx="1857388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4000496" y="2000240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l1</a:t>
            </a:r>
            <a:endParaRPr lang="fr-FR" sz="2400" dirty="0"/>
          </a:p>
        </p:txBody>
      </p:sp>
      <p:sp>
        <p:nvSpPr>
          <p:cNvPr id="50" name="Rectangle 49"/>
          <p:cNvSpPr/>
          <p:nvPr/>
        </p:nvSpPr>
        <p:spPr>
          <a:xfrm>
            <a:off x="6143636" y="2000240"/>
            <a:ext cx="157163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[0,1,2]</a:t>
            </a:r>
            <a:endParaRPr lang="fr-FR" sz="2400" dirty="0"/>
          </a:p>
        </p:txBody>
      </p:sp>
      <p:cxnSp>
        <p:nvCxnSpPr>
          <p:cNvPr id="51" name="Connecteur droit avec flèche 50"/>
          <p:cNvCxnSpPr>
            <a:stCxn id="49" idx="3"/>
            <a:endCxn id="50" idx="1"/>
          </p:cNvCxnSpPr>
          <p:nvPr/>
        </p:nvCxnSpPr>
        <p:spPr>
          <a:xfrm>
            <a:off x="4429124" y="2214554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4000496" y="3286124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l2</a:t>
            </a:r>
            <a:endParaRPr lang="fr-FR" sz="2400" dirty="0"/>
          </a:p>
        </p:txBody>
      </p:sp>
      <p:cxnSp>
        <p:nvCxnSpPr>
          <p:cNvPr id="53" name="Connecteur droit avec flèche 52"/>
          <p:cNvCxnSpPr>
            <a:stCxn id="52" idx="3"/>
            <a:endCxn id="60" idx="1"/>
          </p:cNvCxnSpPr>
          <p:nvPr/>
        </p:nvCxnSpPr>
        <p:spPr>
          <a:xfrm>
            <a:off x="4429124" y="3500438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6715140" y="2643182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  <p:sp>
        <p:nvSpPr>
          <p:cNvPr id="55" name="Rectangle 54"/>
          <p:cNvSpPr/>
          <p:nvPr/>
        </p:nvSpPr>
        <p:spPr>
          <a:xfrm>
            <a:off x="6143636" y="2643182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</a:t>
            </a:r>
            <a:endParaRPr lang="fr-FR" sz="2400" dirty="0"/>
          </a:p>
        </p:txBody>
      </p:sp>
      <p:sp>
        <p:nvSpPr>
          <p:cNvPr id="56" name="Rectangle 55"/>
          <p:cNvSpPr/>
          <p:nvPr/>
        </p:nvSpPr>
        <p:spPr>
          <a:xfrm>
            <a:off x="7286644" y="2643182"/>
            <a:ext cx="42862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4</a:t>
            </a:r>
            <a:endParaRPr lang="fr-FR" sz="2400" dirty="0"/>
          </a:p>
        </p:txBody>
      </p:sp>
      <p:cxnSp>
        <p:nvCxnSpPr>
          <p:cNvPr id="57" name="Connecteur droit avec flèche 56"/>
          <p:cNvCxnSpPr>
            <a:stCxn id="50" idx="2"/>
            <a:endCxn id="54" idx="0"/>
          </p:cNvCxnSpPr>
          <p:nvPr/>
        </p:nvCxnSpPr>
        <p:spPr>
          <a:xfrm rot="5400000">
            <a:off x="6822297" y="2536025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 rot="5400000">
            <a:off x="6251587" y="2535231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/>
          <p:nvPr/>
        </p:nvCxnSpPr>
        <p:spPr>
          <a:xfrm rot="5400000">
            <a:off x="7393007" y="2535231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6143636" y="3286124"/>
            <a:ext cx="157163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[0,1,2]</a:t>
            </a:r>
            <a:endParaRPr lang="fr-FR" sz="2400" dirty="0"/>
          </a:p>
        </p:txBody>
      </p:sp>
      <p:cxnSp>
        <p:nvCxnSpPr>
          <p:cNvPr id="70" name="Connecteur droit avec flèche 69"/>
          <p:cNvCxnSpPr/>
          <p:nvPr/>
        </p:nvCxnSpPr>
        <p:spPr>
          <a:xfrm rot="5400000" flipH="1" flipV="1">
            <a:off x="6251587" y="3178173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avec flèche 70"/>
          <p:cNvCxnSpPr/>
          <p:nvPr/>
        </p:nvCxnSpPr>
        <p:spPr>
          <a:xfrm rot="5400000" flipH="1" flipV="1">
            <a:off x="7394595" y="3178173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/>
          <p:cNvCxnSpPr/>
          <p:nvPr/>
        </p:nvCxnSpPr>
        <p:spPr>
          <a:xfrm rot="5400000" flipH="1" flipV="1">
            <a:off x="6823091" y="3178173"/>
            <a:ext cx="21431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Egalité et identité (3/4)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9263"/>
            <a:ext cx="2686040" cy="441166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 = 42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y = 42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x==y</a:t>
            </a:r>
          </a:p>
          <a:p>
            <a:pPr>
              <a:buNone/>
            </a:pPr>
            <a:r>
              <a:rPr lang="fr-FR" dirty="0" err="1" smtClean="0"/>
              <a:t>True</a:t>
            </a:r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fr-FR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</a:t>
            </a:r>
          </a:p>
          <a:p>
            <a:pPr>
              <a:buNone/>
            </a:pPr>
            <a:r>
              <a:rPr lang="fr-FR" dirty="0" err="1" smtClean="0"/>
              <a:t>True</a:t>
            </a:r>
            <a:endParaRPr lang="fr-FR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00496" y="2000240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l1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6143636" y="2000240"/>
            <a:ext cx="642942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42</a:t>
            </a:r>
            <a:endParaRPr lang="fr-FR" sz="2400" dirty="0"/>
          </a:p>
        </p:txBody>
      </p:sp>
      <p:cxnSp>
        <p:nvCxnSpPr>
          <p:cNvPr id="18" name="Connecteur droit avec flèche 17"/>
          <p:cNvCxnSpPr>
            <a:stCxn id="5" idx="3"/>
            <a:endCxn id="8" idx="1"/>
          </p:cNvCxnSpPr>
          <p:nvPr/>
        </p:nvCxnSpPr>
        <p:spPr>
          <a:xfrm>
            <a:off x="4429124" y="2214554"/>
            <a:ext cx="171451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rot="5400000">
            <a:off x="4750595" y="2536025"/>
            <a:ext cx="107157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000496" y="2643182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l2</a:t>
            </a:r>
            <a:endParaRPr lang="fr-FR" sz="2400" dirty="0"/>
          </a:p>
        </p:txBody>
      </p:sp>
      <p:cxnSp>
        <p:nvCxnSpPr>
          <p:cNvPr id="22" name="Connecteur droit avec flèche 21"/>
          <p:cNvCxnSpPr>
            <a:stCxn id="20" idx="3"/>
            <a:endCxn id="8" idx="1"/>
          </p:cNvCxnSpPr>
          <p:nvPr/>
        </p:nvCxnSpPr>
        <p:spPr>
          <a:xfrm flipV="1">
            <a:off x="4429124" y="2214554"/>
            <a:ext cx="1714512" cy="64294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seau">
  <a:themeElements>
    <a:clrScheme name="Réseau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ésea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2290</TotalTime>
  <Words>1090</Words>
  <Application>Microsoft Office PowerPoint</Application>
  <PresentationFormat>Affichage à l'écran (4:3)</PresentationFormat>
  <Paragraphs>296</Paragraphs>
  <Slides>18</Slides>
  <Notes>18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Réseau</vt:lpstr>
      <vt:lpstr>Bases Python</vt:lpstr>
      <vt:lpstr>Questions abordées</vt:lpstr>
      <vt:lpstr>Variables et objets</vt:lpstr>
      <vt:lpstr>Partage d'objets</vt:lpstr>
      <vt:lpstr>Modification d'un élément (1/2)</vt:lpstr>
      <vt:lpstr>Modification d'un élément (2/2)</vt:lpstr>
      <vt:lpstr>Egalité et identité (1/4)</vt:lpstr>
      <vt:lpstr>Egalité et identité (2/4)</vt:lpstr>
      <vt:lpstr>Egalité et identité (3/4)</vt:lpstr>
      <vt:lpstr>Egalité et identité (4/4)</vt:lpstr>
      <vt:lpstr>Passage d'arguments</vt:lpstr>
      <vt:lpstr>Affectation dans une fonction</vt:lpstr>
      <vt:lpstr>Résumé</vt:lpstr>
      <vt:lpstr>Quiz (1/5)</vt:lpstr>
      <vt:lpstr>Quiz (2/5)</vt:lpstr>
      <vt:lpstr>Quiz (3/5)</vt:lpstr>
      <vt:lpstr>Quiz (4/5)</vt:lpstr>
      <vt:lpstr>Quiz (5/5)</vt:lpstr>
    </vt:vector>
  </TitlesOfParts>
  <Company>CNRS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Cvs &amp; Subversion</dc:title>
  <dc:creator>David Chamont</dc:creator>
  <cp:lastModifiedBy>David Chamont</cp:lastModifiedBy>
  <cp:revision>178</cp:revision>
  <dcterms:created xsi:type="dcterms:W3CDTF">2007-10-24T08:45:24Z</dcterms:created>
  <dcterms:modified xsi:type="dcterms:W3CDTF">2011-09-20T06:54:49Z</dcterms:modified>
</cp:coreProperties>
</file>