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9" r:id="rId1"/>
  </p:sldMasterIdLst>
  <p:notesMasterIdLst>
    <p:notesMasterId r:id="rId13"/>
  </p:notesMasterIdLst>
  <p:sldIdLst>
    <p:sldId id="256" r:id="rId2"/>
    <p:sldId id="280" r:id="rId3"/>
    <p:sldId id="281" r:id="rId4"/>
    <p:sldId id="282" r:id="rId5"/>
    <p:sldId id="283" r:id="rId6"/>
    <p:sldId id="284" r:id="rId7"/>
    <p:sldId id="285" r:id="rId8"/>
    <p:sldId id="286" r:id="rId9"/>
    <p:sldId id="287" r:id="rId10"/>
    <p:sldId id="288" r:id="rId11"/>
    <p:sldId id="289" r:id="rId12"/>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9522" autoAdjust="0"/>
    <p:restoredTop sz="81295" autoAdjust="0"/>
  </p:normalViewPr>
  <p:slideViewPr>
    <p:cSldViewPr>
      <p:cViewPr>
        <p:scale>
          <a:sx n="66" d="100"/>
          <a:sy n="66" d="100"/>
        </p:scale>
        <p:origin x="-1410"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10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fr-FR"/>
          </a:p>
        </p:txBody>
      </p:sp>
      <p:sp>
        <p:nvSpPr>
          <p:cNvPr id="17101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fr-FR"/>
          </a:p>
        </p:txBody>
      </p:sp>
      <p:sp>
        <p:nvSpPr>
          <p:cNvPr id="922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7101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17101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fr-FR"/>
          </a:p>
        </p:txBody>
      </p:sp>
      <p:sp>
        <p:nvSpPr>
          <p:cNvPr id="17101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AE58524E-C036-4D84-8B0D-D9A71C24393F}" type="slidenum">
              <a:rPr lang="fr-FR"/>
              <a:pPr>
                <a:defRPr/>
              </a:pPr>
              <a:t>‹N°›</a:t>
            </a:fld>
            <a:endParaRPr 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harold.e.free.fr/python/langage/fonctions.html#globals" TargetMode="External"/><Relationship Id="rId2" Type="http://schemas.openxmlformats.org/officeDocument/2006/relationships/slide" Target="../slides/slide9.xml"/><Relationship Id="rId1" Type="http://schemas.openxmlformats.org/officeDocument/2006/relationships/notesMaster" Target="../notesMasters/notesMaster1.xml"/><Relationship Id="rId5" Type="http://schemas.openxmlformats.org/officeDocument/2006/relationships/hyperlink" Target="http://harold.e.free.fr/python/langage/fonctions.html#reversed" TargetMode="External"/><Relationship Id="rId4" Type="http://schemas.openxmlformats.org/officeDocument/2006/relationships/hyperlink" Target="http://harold.e.free.fr/python/langage/fonctions.html#range"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p:spPr>
        <p:txBody>
          <a:bodyPr/>
          <a:lstStyle/>
          <a:p>
            <a:fld id="{10CC6683-6F1E-4184-8B9B-8565EDA9006D}" type="slidenum">
              <a:rPr lang="fr-FR" smtClean="0"/>
              <a:pPr/>
              <a:t>1</a:t>
            </a:fld>
            <a:endParaRPr lang="fr-FR" smtClean="0"/>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p:spPr>
        <p:txBody>
          <a:bodyPr/>
          <a:lstStyle/>
          <a:p>
            <a:pPr eaLnBrk="1" hangingPunct="1"/>
            <a:r>
              <a:rPr lang="fr-FR" dirty="0" smtClean="0"/>
              <a:t>A revoir</a:t>
            </a:r>
            <a:r>
              <a:rPr lang="fr-FR" baseline="0" dirty="0" smtClean="0"/>
              <a:t> :</a:t>
            </a:r>
          </a:p>
          <a:p>
            <a:pPr eaLnBrk="1" hangingPunct="1"/>
            <a:r>
              <a:rPr lang="fr-FR" baseline="0" dirty="0" smtClean="0"/>
              <a:t>*) pour les débutants, faire l'impasse sur la réutilisation des objets entiers et le "</a:t>
            </a:r>
            <a:r>
              <a:rPr lang="fr-FR" baseline="0" dirty="0" err="1" smtClean="0"/>
              <a:t>is</a:t>
            </a:r>
            <a:r>
              <a:rPr lang="fr-FR" baseline="0" dirty="0" smtClean="0"/>
              <a:t>" (peut-être classer "</a:t>
            </a:r>
            <a:r>
              <a:rPr lang="fr-FR" baseline="0" dirty="0" err="1" smtClean="0"/>
              <a:t>is</a:t>
            </a:r>
            <a:r>
              <a:rPr lang="fr-FR" baseline="0" dirty="0" smtClean="0"/>
              <a:t>" dans les pièges).</a:t>
            </a:r>
          </a:p>
          <a:p>
            <a:pPr eaLnBrk="1" hangingPunct="1"/>
            <a:r>
              <a:rPr lang="fr-FR" baseline="0" dirty="0" smtClean="0"/>
              <a:t>*) refaire les démos en "animations"</a:t>
            </a:r>
          </a:p>
          <a:p>
            <a:pPr eaLnBrk="1" hangingPunct="1"/>
            <a:r>
              <a:rPr lang="fr-FR" baseline="0" dirty="0" smtClean="0"/>
              <a:t>*) parler de "</a:t>
            </a:r>
            <a:r>
              <a:rPr lang="fr-FR" baseline="0" dirty="0" err="1" smtClean="0"/>
              <a:t>shallow</a:t>
            </a:r>
            <a:r>
              <a:rPr lang="fr-FR" baseline="0" dirty="0" smtClean="0"/>
              <a:t> copy" et "</a:t>
            </a:r>
            <a:r>
              <a:rPr lang="fr-FR" baseline="0" dirty="0" err="1" smtClean="0"/>
              <a:t>deep</a:t>
            </a:r>
            <a:r>
              <a:rPr lang="fr-FR" baseline="0" smtClean="0"/>
              <a:t> copy".</a:t>
            </a:r>
            <a:endParaRPr lang="fr-FR"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e l'image des diapositives 1"/>
          <p:cNvSpPr>
            <a:spLocks noGrp="1" noRot="1" noChangeAspect="1" noTextEdit="1"/>
          </p:cNvSpPr>
          <p:nvPr>
            <p:ph type="sldImg"/>
          </p:nvPr>
        </p:nvSpPr>
        <p:spPr>
          <a:ln/>
        </p:spPr>
      </p:sp>
      <p:sp>
        <p:nvSpPr>
          <p:cNvPr id="11267" name="Espace réservé des commentaires 2"/>
          <p:cNvSpPr>
            <a:spLocks noGrp="1"/>
          </p:cNvSpPr>
          <p:nvPr>
            <p:ph type="body" idx="1"/>
          </p:nvPr>
        </p:nvSpPr>
        <p:spPr>
          <a:noFill/>
          <a:ln/>
        </p:spPr>
        <p:txBody>
          <a:bodyPr/>
          <a:lstStyle/>
          <a:p>
            <a:pPr>
              <a:buFont typeface="Arial" pitchFamily="34" charset="0"/>
              <a:buChar char="•"/>
            </a:pPr>
            <a:endParaRPr lang="fr-FR" sz="1200" dirty="0"/>
          </a:p>
        </p:txBody>
      </p:sp>
      <p:sp>
        <p:nvSpPr>
          <p:cNvPr id="11268" name="Espace réservé du numéro de diapositive 3"/>
          <p:cNvSpPr>
            <a:spLocks noGrp="1"/>
          </p:cNvSpPr>
          <p:nvPr>
            <p:ph type="sldNum" sz="quarter" idx="5"/>
          </p:nvPr>
        </p:nvSpPr>
        <p:spPr>
          <a:noFill/>
        </p:spPr>
        <p:txBody>
          <a:bodyPr/>
          <a:lstStyle/>
          <a:p>
            <a:fld id="{A7A9322D-3F07-4831-B0A6-507EA89B26A9}" type="slidenum">
              <a:rPr lang="fr-FR" smtClean="0"/>
              <a:pPr/>
              <a:t>10</a:t>
            </a:fld>
            <a:endParaRPr lang="fr-F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e l'image des diapositives 1"/>
          <p:cNvSpPr>
            <a:spLocks noGrp="1" noRot="1" noChangeAspect="1" noTextEdit="1"/>
          </p:cNvSpPr>
          <p:nvPr>
            <p:ph type="sldImg"/>
          </p:nvPr>
        </p:nvSpPr>
        <p:spPr>
          <a:ln/>
        </p:spPr>
      </p:sp>
      <p:sp>
        <p:nvSpPr>
          <p:cNvPr id="11267" name="Espace réservé des commentaires 2"/>
          <p:cNvSpPr>
            <a:spLocks noGrp="1"/>
          </p:cNvSpPr>
          <p:nvPr>
            <p:ph type="body" idx="1"/>
          </p:nvPr>
        </p:nvSpPr>
        <p:spPr>
          <a:noFill/>
          <a:ln/>
        </p:spPr>
        <p:txBody>
          <a:bodyPr/>
          <a:lstStyle/>
          <a:p>
            <a:pPr>
              <a:buFont typeface="Arial" pitchFamily="34" charset="0"/>
              <a:buChar char="•"/>
            </a:pPr>
            <a:endParaRPr lang="fr-FR" sz="1200" dirty="0"/>
          </a:p>
        </p:txBody>
      </p:sp>
      <p:sp>
        <p:nvSpPr>
          <p:cNvPr id="11268" name="Espace réservé du numéro de diapositive 3"/>
          <p:cNvSpPr>
            <a:spLocks noGrp="1"/>
          </p:cNvSpPr>
          <p:nvPr>
            <p:ph type="sldNum" sz="quarter" idx="5"/>
          </p:nvPr>
        </p:nvSpPr>
        <p:spPr>
          <a:noFill/>
        </p:spPr>
        <p:txBody>
          <a:bodyPr/>
          <a:lstStyle/>
          <a:p>
            <a:fld id="{A7A9322D-3F07-4831-B0A6-507EA89B26A9}" type="slidenum">
              <a:rPr lang="fr-FR" smtClean="0"/>
              <a:pPr/>
              <a:t>11</a:t>
            </a:fld>
            <a:endParaRPr lang="fr-F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e l'image des diapositives 1"/>
          <p:cNvSpPr>
            <a:spLocks noGrp="1" noRot="1" noChangeAspect="1" noTextEdit="1"/>
          </p:cNvSpPr>
          <p:nvPr>
            <p:ph type="sldImg"/>
          </p:nvPr>
        </p:nvSpPr>
        <p:spPr>
          <a:ln/>
        </p:spPr>
      </p:sp>
      <p:sp>
        <p:nvSpPr>
          <p:cNvPr id="11267" name="Espace réservé des commentaires 2"/>
          <p:cNvSpPr>
            <a:spLocks noGrp="1"/>
          </p:cNvSpPr>
          <p:nvPr>
            <p:ph type="body" idx="1"/>
          </p:nvPr>
        </p:nvSpPr>
        <p:spPr>
          <a:noFill/>
          <a:ln/>
        </p:spPr>
        <p:txBody>
          <a:bodyPr/>
          <a:lstStyle/>
          <a:p>
            <a:pPr>
              <a:buFont typeface="Arial" pitchFamily="34" charset="0"/>
              <a:buChar char="•"/>
            </a:pPr>
            <a:r>
              <a:rPr lang="fr-FR" sz="1200" dirty="0" smtClean="0"/>
              <a:t>Une fonction est définie par le mot-clé </a:t>
            </a:r>
            <a:r>
              <a:rPr lang="fr-FR" sz="1200" b="1" i="1" dirty="0" err="1" smtClean="0"/>
              <a:t>def</a:t>
            </a:r>
            <a:r>
              <a:rPr lang="fr-FR" sz="1200" dirty="0" smtClean="0"/>
              <a:t>, suivit du nom de la fonction, et de ses arguments entre parenthèse</a:t>
            </a:r>
          </a:p>
          <a:p>
            <a:pPr>
              <a:buFont typeface="Arial" pitchFamily="34" charset="0"/>
              <a:buChar char="•"/>
            </a:pPr>
            <a:r>
              <a:rPr lang="fr-FR" sz="1200" dirty="0" smtClean="0"/>
              <a:t>Si pas de return, la fonction retourne None.</a:t>
            </a:r>
          </a:p>
        </p:txBody>
      </p:sp>
      <p:sp>
        <p:nvSpPr>
          <p:cNvPr id="11268" name="Espace réservé du numéro de diapositive 3"/>
          <p:cNvSpPr>
            <a:spLocks noGrp="1"/>
          </p:cNvSpPr>
          <p:nvPr>
            <p:ph type="sldNum" sz="quarter" idx="5"/>
          </p:nvPr>
        </p:nvSpPr>
        <p:spPr>
          <a:noFill/>
        </p:spPr>
        <p:txBody>
          <a:bodyPr/>
          <a:lstStyle/>
          <a:p>
            <a:fld id="{A7A9322D-3F07-4831-B0A6-507EA89B26A9}" type="slidenum">
              <a:rPr lang="fr-FR" smtClean="0"/>
              <a:pPr/>
              <a:t>2</a:t>
            </a:fld>
            <a:endParaRPr lang="fr-F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e l'image des diapositives 1"/>
          <p:cNvSpPr>
            <a:spLocks noGrp="1" noRot="1" noChangeAspect="1" noTextEdit="1"/>
          </p:cNvSpPr>
          <p:nvPr>
            <p:ph type="sldImg"/>
          </p:nvPr>
        </p:nvSpPr>
        <p:spPr>
          <a:ln/>
        </p:spPr>
      </p:sp>
      <p:sp>
        <p:nvSpPr>
          <p:cNvPr id="11267" name="Espace réservé des commentaires 2"/>
          <p:cNvSpPr>
            <a:spLocks noGrp="1"/>
          </p:cNvSpPr>
          <p:nvPr>
            <p:ph type="body" idx="1"/>
          </p:nvPr>
        </p:nvSpPr>
        <p:spPr>
          <a:noFill/>
          <a:ln/>
        </p:spPr>
        <p:txBody>
          <a:bodyPr/>
          <a:lstStyle/>
          <a:p>
            <a:pPr>
              <a:buFont typeface="Arial" pitchFamily="34" charset="0"/>
              <a:buChar char="•"/>
            </a:pPr>
            <a:r>
              <a:rPr lang="fr-FR" sz="1200" dirty="0" smtClean="0"/>
              <a:t>Une fonction est définie par le mot-clé </a:t>
            </a:r>
            <a:r>
              <a:rPr lang="fr-FR" sz="1200" b="1" i="1" dirty="0" err="1" smtClean="0"/>
              <a:t>def</a:t>
            </a:r>
            <a:r>
              <a:rPr lang="fr-FR" sz="1200" dirty="0" smtClean="0"/>
              <a:t>, suivit du nom de la fonction, et de ses arguments entre parenthèse</a:t>
            </a:r>
          </a:p>
          <a:p>
            <a:pPr>
              <a:buFont typeface="Arial" pitchFamily="34" charset="0"/>
              <a:buChar char="•"/>
            </a:pPr>
            <a:r>
              <a:rPr lang="fr-FR" sz="1200" dirty="0" smtClean="0"/>
              <a:t>Si pas de return, la </a:t>
            </a:r>
            <a:r>
              <a:rPr lang="fr-FR" sz="1200" smtClean="0"/>
              <a:t>fonction retourne None.</a:t>
            </a:r>
            <a:endParaRPr lang="fr-FR" sz="1200" dirty="0" smtClean="0"/>
          </a:p>
        </p:txBody>
      </p:sp>
      <p:sp>
        <p:nvSpPr>
          <p:cNvPr id="11268" name="Espace réservé du numéro de diapositive 3"/>
          <p:cNvSpPr>
            <a:spLocks noGrp="1"/>
          </p:cNvSpPr>
          <p:nvPr>
            <p:ph type="sldNum" sz="quarter" idx="5"/>
          </p:nvPr>
        </p:nvSpPr>
        <p:spPr>
          <a:noFill/>
        </p:spPr>
        <p:txBody>
          <a:bodyPr/>
          <a:lstStyle/>
          <a:p>
            <a:fld id="{A7A9322D-3F07-4831-B0A6-507EA89B26A9}" type="slidenum">
              <a:rPr lang="fr-FR" smtClean="0"/>
              <a:pPr/>
              <a:t>3</a:t>
            </a:fld>
            <a:endParaRPr lang="fr-F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e l'image des diapositives 1"/>
          <p:cNvSpPr>
            <a:spLocks noGrp="1" noRot="1" noChangeAspect="1" noTextEdit="1"/>
          </p:cNvSpPr>
          <p:nvPr>
            <p:ph type="sldImg"/>
          </p:nvPr>
        </p:nvSpPr>
        <p:spPr>
          <a:ln/>
        </p:spPr>
      </p:sp>
      <p:sp>
        <p:nvSpPr>
          <p:cNvPr id="11267" name="Espace réservé des commentaires 2"/>
          <p:cNvSpPr>
            <a:spLocks noGrp="1"/>
          </p:cNvSpPr>
          <p:nvPr>
            <p:ph type="body" idx="1"/>
          </p:nvPr>
        </p:nvSpPr>
        <p:spPr>
          <a:noFill/>
          <a:ln/>
        </p:spPr>
        <p:txBody>
          <a:bodyPr/>
          <a:lstStyle/>
          <a:p>
            <a:pPr>
              <a:buFont typeface="Arial" pitchFamily="34" charset="0"/>
              <a:buChar char="•"/>
            </a:pPr>
            <a:r>
              <a:rPr lang="fr-FR" sz="1200" dirty="0" smtClean="0"/>
              <a:t>Une fonction est définie par le mot-clé </a:t>
            </a:r>
            <a:r>
              <a:rPr lang="fr-FR" sz="1200" b="1" i="1" dirty="0" err="1" smtClean="0"/>
              <a:t>def</a:t>
            </a:r>
            <a:r>
              <a:rPr lang="fr-FR" sz="1200" dirty="0" smtClean="0"/>
              <a:t>, suivit du nom de la fonction, et de ses arguments entre parenthèse</a:t>
            </a:r>
          </a:p>
          <a:p>
            <a:pPr>
              <a:buFont typeface="Arial" pitchFamily="34" charset="0"/>
              <a:buChar char="•"/>
            </a:pPr>
            <a:r>
              <a:rPr lang="fr-FR" sz="1200" dirty="0" smtClean="0"/>
              <a:t>Si pas de return, la </a:t>
            </a:r>
            <a:r>
              <a:rPr lang="fr-FR" sz="1200" smtClean="0"/>
              <a:t>fonction retourne None.</a:t>
            </a:r>
            <a:endParaRPr lang="fr-FR" sz="1200" dirty="0" smtClean="0"/>
          </a:p>
        </p:txBody>
      </p:sp>
      <p:sp>
        <p:nvSpPr>
          <p:cNvPr id="11268" name="Espace réservé du numéro de diapositive 3"/>
          <p:cNvSpPr>
            <a:spLocks noGrp="1"/>
          </p:cNvSpPr>
          <p:nvPr>
            <p:ph type="sldNum" sz="quarter" idx="5"/>
          </p:nvPr>
        </p:nvSpPr>
        <p:spPr>
          <a:noFill/>
        </p:spPr>
        <p:txBody>
          <a:bodyPr/>
          <a:lstStyle/>
          <a:p>
            <a:fld id="{A7A9322D-3F07-4831-B0A6-507EA89B26A9}" type="slidenum">
              <a:rPr lang="fr-FR" smtClean="0"/>
              <a:pPr/>
              <a:t>4</a:t>
            </a:fld>
            <a:endParaRPr lang="fr-F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e l'image des diapositives 1"/>
          <p:cNvSpPr>
            <a:spLocks noGrp="1" noRot="1" noChangeAspect="1" noTextEdit="1"/>
          </p:cNvSpPr>
          <p:nvPr>
            <p:ph type="sldImg"/>
          </p:nvPr>
        </p:nvSpPr>
        <p:spPr>
          <a:ln/>
        </p:spPr>
      </p:sp>
      <p:sp>
        <p:nvSpPr>
          <p:cNvPr id="11267" name="Espace réservé des commentaires 2"/>
          <p:cNvSpPr>
            <a:spLocks noGrp="1"/>
          </p:cNvSpPr>
          <p:nvPr>
            <p:ph type="body" idx="1"/>
          </p:nvPr>
        </p:nvSpPr>
        <p:spPr>
          <a:noFill/>
          <a:ln/>
        </p:spPr>
        <p:txBody>
          <a:bodyPr/>
          <a:lstStyle/>
          <a:p>
            <a:pPr>
              <a:buFont typeface="Arial" pitchFamily="34" charset="0"/>
              <a:buChar char="•"/>
            </a:pPr>
            <a:r>
              <a:rPr lang="fr-FR" sz="1200" dirty="0" smtClean="0"/>
              <a:t>Une fonction est définie par le mot-clé </a:t>
            </a:r>
            <a:r>
              <a:rPr lang="fr-FR" sz="1200" b="1" i="1" dirty="0" err="1" smtClean="0"/>
              <a:t>def</a:t>
            </a:r>
            <a:r>
              <a:rPr lang="fr-FR" sz="1200" dirty="0" smtClean="0"/>
              <a:t>, suivit du nom de la fonction, et de ses arguments entre parenthèse</a:t>
            </a:r>
          </a:p>
          <a:p>
            <a:pPr>
              <a:buFont typeface="Arial" pitchFamily="34" charset="0"/>
              <a:buChar char="•"/>
            </a:pPr>
            <a:r>
              <a:rPr lang="fr-FR" sz="1200" dirty="0" smtClean="0"/>
              <a:t>Si pas de return, la </a:t>
            </a:r>
            <a:r>
              <a:rPr lang="fr-FR" sz="1200" smtClean="0"/>
              <a:t>fonction retourne None.</a:t>
            </a:r>
            <a:endParaRPr lang="fr-FR" sz="1200" dirty="0" smtClean="0"/>
          </a:p>
        </p:txBody>
      </p:sp>
      <p:sp>
        <p:nvSpPr>
          <p:cNvPr id="11268" name="Espace réservé du numéro de diapositive 3"/>
          <p:cNvSpPr>
            <a:spLocks noGrp="1"/>
          </p:cNvSpPr>
          <p:nvPr>
            <p:ph type="sldNum" sz="quarter" idx="5"/>
          </p:nvPr>
        </p:nvSpPr>
        <p:spPr>
          <a:noFill/>
        </p:spPr>
        <p:txBody>
          <a:bodyPr/>
          <a:lstStyle/>
          <a:p>
            <a:fld id="{A7A9322D-3F07-4831-B0A6-507EA89B26A9}" type="slidenum">
              <a:rPr lang="fr-FR" smtClean="0"/>
              <a:pPr/>
              <a:t>5</a:t>
            </a:fld>
            <a:endParaRPr lang="fr-F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e l'image des diapositives 1"/>
          <p:cNvSpPr>
            <a:spLocks noGrp="1" noRot="1" noChangeAspect="1" noTextEdit="1"/>
          </p:cNvSpPr>
          <p:nvPr>
            <p:ph type="sldImg"/>
          </p:nvPr>
        </p:nvSpPr>
        <p:spPr>
          <a:ln/>
        </p:spPr>
      </p:sp>
      <p:sp>
        <p:nvSpPr>
          <p:cNvPr id="11267" name="Espace réservé des commentaires 2"/>
          <p:cNvSpPr>
            <a:spLocks noGrp="1"/>
          </p:cNvSpPr>
          <p:nvPr>
            <p:ph type="body" idx="1"/>
          </p:nvPr>
        </p:nvSpPr>
        <p:spPr>
          <a:noFill/>
          <a:ln/>
        </p:spPr>
        <p:txBody>
          <a:bodyPr/>
          <a:lstStyle/>
          <a:p>
            <a:pPr>
              <a:buFont typeface="Arial" pitchFamily="34" charset="0"/>
              <a:buChar char="•"/>
            </a:pPr>
            <a:r>
              <a:rPr lang="fr-FR" sz="1200" dirty="0" smtClean="0"/>
              <a:t> Concept issu de la programmation fonctionnelle.</a:t>
            </a:r>
          </a:p>
          <a:p>
            <a:pPr>
              <a:buFont typeface="Arial" pitchFamily="34" charset="0"/>
              <a:buChar char="•"/>
            </a:pPr>
            <a:r>
              <a:rPr lang="fr-FR" sz="1200" dirty="0" smtClean="0"/>
              <a:t> ATTENTION : l'abus de fonctions lambda</a:t>
            </a:r>
            <a:r>
              <a:rPr lang="fr-FR" sz="1200" baseline="0" dirty="0" smtClean="0"/>
              <a:t> obscurcit le code…</a:t>
            </a:r>
            <a:endParaRPr lang="fr-FR" sz="1200" dirty="0" smtClean="0"/>
          </a:p>
        </p:txBody>
      </p:sp>
      <p:sp>
        <p:nvSpPr>
          <p:cNvPr id="11268" name="Espace réservé du numéro de diapositive 3"/>
          <p:cNvSpPr>
            <a:spLocks noGrp="1"/>
          </p:cNvSpPr>
          <p:nvPr>
            <p:ph type="sldNum" sz="quarter" idx="5"/>
          </p:nvPr>
        </p:nvSpPr>
        <p:spPr>
          <a:noFill/>
        </p:spPr>
        <p:txBody>
          <a:bodyPr/>
          <a:lstStyle/>
          <a:p>
            <a:fld id="{A7A9322D-3F07-4831-B0A6-507EA89B26A9}" type="slidenum">
              <a:rPr lang="fr-FR" smtClean="0"/>
              <a:pPr/>
              <a:t>6</a:t>
            </a:fld>
            <a:endParaRPr lang="fr-F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e l'image des diapositives 1"/>
          <p:cNvSpPr>
            <a:spLocks noGrp="1" noRot="1" noChangeAspect="1" noTextEdit="1"/>
          </p:cNvSpPr>
          <p:nvPr>
            <p:ph type="sldImg"/>
          </p:nvPr>
        </p:nvSpPr>
        <p:spPr>
          <a:ln/>
        </p:spPr>
      </p:sp>
      <p:sp>
        <p:nvSpPr>
          <p:cNvPr id="11267" name="Espace réservé des commentaires 2"/>
          <p:cNvSpPr>
            <a:spLocks noGrp="1"/>
          </p:cNvSpPr>
          <p:nvPr>
            <p:ph type="body" idx="1"/>
          </p:nvPr>
        </p:nvSpPr>
        <p:spPr>
          <a:noFill/>
          <a:ln/>
        </p:spPr>
        <p:txBody>
          <a:bodyPr/>
          <a:lstStyle/>
          <a:p>
            <a:pPr>
              <a:buFont typeface="Arial" pitchFamily="34" charset="0"/>
              <a:buNone/>
            </a:pPr>
            <a:endParaRPr lang="fr-FR" sz="1200" dirty="0" smtClean="0"/>
          </a:p>
        </p:txBody>
      </p:sp>
      <p:sp>
        <p:nvSpPr>
          <p:cNvPr id="11268" name="Espace réservé du numéro de diapositive 3"/>
          <p:cNvSpPr>
            <a:spLocks noGrp="1"/>
          </p:cNvSpPr>
          <p:nvPr>
            <p:ph type="sldNum" sz="quarter" idx="5"/>
          </p:nvPr>
        </p:nvSpPr>
        <p:spPr>
          <a:noFill/>
        </p:spPr>
        <p:txBody>
          <a:bodyPr/>
          <a:lstStyle/>
          <a:p>
            <a:fld id="{A7A9322D-3F07-4831-B0A6-507EA89B26A9}" type="slidenum">
              <a:rPr lang="fr-FR" smtClean="0"/>
              <a:pPr/>
              <a:t>7</a:t>
            </a:fld>
            <a:endParaRPr lang="fr-F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e l'image des diapositives 1"/>
          <p:cNvSpPr>
            <a:spLocks noGrp="1" noRot="1" noChangeAspect="1" noTextEdit="1"/>
          </p:cNvSpPr>
          <p:nvPr>
            <p:ph type="sldImg"/>
          </p:nvPr>
        </p:nvSpPr>
        <p:spPr>
          <a:ln/>
        </p:spPr>
      </p:sp>
      <p:sp>
        <p:nvSpPr>
          <p:cNvPr id="11267" name="Espace réservé des commentaires 2"/>
          <p:cNvSpPr>
            <a:spLocks noGrp="1"/>
          </p:cNvSpPr>
          <p:nvPr>
            <p:ph type="body" idx="1"/>
          </p:nvPr>
        </p:nvSpPr>
        <p:spPr>
          <a:noFill/>
          <a:ln/>
        </p:spPr>
        <p:txBody>
          <a:bodyPr/>
          <a:lstStyle/>
          <a:p>
            <a:pPr>
              <a:buFont typeface="Arial" pitchFamily="34" charset="0"/>
              <a:buChar char="•"/>
            </a:pPr>
            <a:r>
              <a:rPr lang="fr-FR" sz="1200" dirty="0" smtClean="0"/>
              <a:t> Typique de ce que fait</a:t>
            </a:r>
            <a:r>
              <a:rPr lang="fr-FR" sz="1200" baseline="0" dirty="0" smtClean="0"/>
              <a:t> </a:t>
            </a:r>
            <a:r>
              <a:rPr lang="fr-FR" sz="1200" baseline="0" dirty="0" err="1" smtClean="0"/>
              <a:t>xrange</a:t>
            </a:r>
            <a:r>
              <a:rPr lang="fr-FR" sz="1200" baseline="0" dirty="0" smtClean="0"/>
              <a:t> au lieu de range en Python 2.</a:t>
            </a:r>
            <a:endParaRPr lang="fr-FR" sz="1200" dirty="0" smtClean="0"/>
          </a:p>
        </p:txBody>
      </p:sp>
      <p:sp>
        <p:nvSpPr>
          <p:cNvPr id="11268" name="Espace réservé du numéro de diapositive 3"/>
          <p:cNvSpPr>
            <a:spLocks noGrp="1"/>
          </p:cNvSpPr>
          <p:nvPr>
            <p:ph type="sldNum" sz="quarter" idx="5"/>
          </p:nvPr>
        </p:nvSpPr>
        <p:spPr>
          <a:noFill/>
        </p:spPr>
        <p:txBody>
          <a:bodyPr/>
          <a:lstStyle/>
          <a:p>
            <a:fld id="{A7A9322D-3F07-4831-B0A6-507EA89B26A9}" type="slidenum">
              <a:rPr lang="fr-FR" smtClean="0"/>
              <a:pPr/>
              <a:t>8</a:t>
            </a:fld>
            <a:endParaRPr lang="fr-F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e l'image des diapositives 1"/>
          <p:cNvSpPr>
            <a:spLocks noGrp="1" noRot="1" noChangeAspect="1" noTextEdit="1"/>
          </p:cNvSpPr>
          <p:nvPr>
            <p:ph type="sldImg"/>
          </p:nvPr>
        </p:nvSpPr>
        <p:spPr>
          <a:ln/>
        </p:spPr>
      </p:sp>
      <p:sp>
        <p:nvSpPr>
          <p:cNvPr id="11267" name="Espace réservé des commentaires 2"/>
          <p:cNvSpPr>
            <a:spLocks noGrp="1"/>
          </p:cNvSpPr>
          <p:nvPr>
            <p:ph type="body" idx="1"/>
          </p:nvPr>
        </p:nvSpPr>
        <p:spPr>
          <a:noFill/>
          <a:ln/>
        </p:spPr>
        <p:txBody>
          <a:bodyPr/>
          <a:lstStyle/>
          <a:p>
            <a:pPr>
              <a:buFont typeface="Arial" pitchFamily="34" charset="0"/>
              <a:buChar char="•"/>
            </a:pPr>
            <a:r>
              <a:rPr lang="fr-FR" sz="1200" dirty="0" err="1" smtClean="0"/>
              <a:t>dir</a:t>
            </a:r>
            <a:r>
              <a:rPr lang="fr-FR" sz="1200" dirty="0" smtClean="0"/>
              <a:t>([</a:t>
            </a:r>
            <a:r>
              <a:rPr lang="fr-FR" sz="1200" i="1" dirty="0" err="1" smtClean="0"/>
              <a:t>object</a:t>
            </a:r>
            <a:r>
              <a:rPr lang="fr-FR" sz="1200" dirty="0" smtClean="0"/>
              <a:t>]) Retourne une liste des toutes les méthodes et attributs de </a:t>
            </a:r>
            <a:r>
              <a:rPr lang="fr-FR" sz="1200" dirty="0" err="1" smtClean="0"/>
              <a:t>object</a:t>
            </a:r>
            <a:r>
              <a:rPr lang="fr-FR" sz="1200" dirty="0" smtClean="0"/>
              <a:t> s’il est fourni, sinon retourne une liste de tous les </a:t>
            </a:r>
            <a:r>
              <a:rPr lang="fr-FR" sz="1200" dirty="0" err="1" smtClean="0"/>
              <a:t>objects</a:t>
            </a:r>
            <a:r>
              <a:rPr lang="fr-FR" sz="1200" dirty="0" smtClean="0"/>
              <a:t> du contexte courant. Cette fonction est essentiellement utilisée dans l’interpréteur interactif pour tester les objets.</a:t>
            </a:r>
          </a:p>
          <a:p>
            <a:pPr>
              <a:buFont typeface="Arial" pitchFamily="34" charset="0"/>
              <a:buChar char="•"/>
            </a:pPr>
            <a:r>
              <a:rPr lang="fr-FR" sz="1200" dirty="0" err="1" smtClean="0"/>
              <a:t>eval</a:t>
            </a:r>
            <a:r>
              <a:rPr lang="fr-FR" sz="1200" dirty="0" smtClean="0"/>
              <a:t>(</a:t>
            </a:r>
            <a:r>
              <a:rPr lang="fr-FR" sz="1200" i="1" dirty="0" smtClean="0"/>
              <a:t>expression</a:t>
            </a:r>
            <a:r>
              <a:rPr lang="fr-FR" sz="1200" dirty="0" smtClean="0"/>
              <a:t>) Cette fonction analyse et exécute expression (qui doit être une chaine).</a:t>
            </a:r>
          </a:p>
          <a:p>
            <a:pPr>
              <a:buFont typeface="Arial" pitchFamily="34" charset="0"/>
              <a:buChar char="•"/>
            </a:pPr>
            <a:r>
              <a:rPr lang="fr-FR" sz="1200" dirty="0" err="1" smtClean="0"/>
              <a:t>globals</a:t>
            </a:r>
            <a:r>
              <a:rPr lang="fr-FR" sz="1200" dirty="0" smtClean="0"/>
              <a:t>() Retourne un dictionnaire représentant les variables présente dans le contexte global.</a:t>
            </a:r>
          </a:p>
          <a:p>
            <a:pPr>
              <a:buFont typeface="Arial" pitchFamily="34" charset="0"/>
              <a:buChar char="•"/>
            </a:pPr>
            <a:r>
              <a:rPr lang="fr-FR" sz="1200" dirty="0" err="1" smtClean="0"/>
              <a:t>hasttr</a:t>
            </a:r>
            <a:r>
              <a:rPr lang="fr-FR" sz="1200" dirty="0" smtClean="0"/>
              <a:t>(</a:t>
            </a:r>
            <a:r>
              <a:rPr lang="fr-FR" sz="1200" i="1" dirty="0" err="1" smtClean="0"/>
              <a:t>object</a:t>
            </a:r>
            <a:r>
              <a:rPr lang="fr-FR" sz="1200" dirty="0" smtClean="0"/>
              <a:t>, </a:t>
            </a:r>
            <a:r>
              <a:rPr lang="fr-FR" sz="1200" i="1" dirty="0" smtClean="0"/>
              <a:t>attribut</a:t>
            </a:r>
            <a:r>
              <a:rPr lang="fr-FR" sz="1200" dirty="0" smtClean="0"/>
              <a:t>) Retourne </a:t>
            </a:r>
            <a:r>
              <a:rPr lang="fr-FR" sz="1200" dirty="0" err="1" smtClean="0"/>
              <a:t>True</a:t>
            </a:r>
            <a:r>
              <a:rPr lang="fr-FR" sz="1200" dirty="0" smtClean="0"/>
              <a:t> si l’objet possède l’attribut en question.</a:t>
            </a:r>
          </a:p>
          <a:p>
            <a:pPr>
              <a:buFont typeface="Arial" pitchFamily="34" charset="0"/>
              <a:buChar char="•"/>
            </a:pPr>
            <a:r>
              <a:rPr lang="fr-FR" sz="1200" dirty="0" smtClean="0"/>
              <a:t>help([</a:t>
            </a:r>
            <a:r>
              <a:rPr lang="fr-FR" sz="1200" i="1" dirty="0" err="1" smtClean="0"/>
              <a:t>object</a:t>
            </a:r>
            <a:r>
              <a:rPr lang="fr-FR" sz="1200" dirty="0" smtClean="0"/>
              <a:t>]) Affiche l’aide au sujet d’un objet si </a:t>
            </a:r>
            <a:r>
              <a:rPr lang="fr-FR" sz="1200" dirty="0" err="1" smtClean="0"/>
              <a:t>object</a:t>
            </a:r>
            <a:r>
              <a:rPr lang="fr-FR" sz="1200" dirty="0" smtClean="0"/>
              <a:t> est fourni, sinon affiche l’aide générale. Cette fonction est destinée à être utilisée dans l’interpréteur interactif.</a:t>
            </a:r>
          </a:p>
          <a:p>
            <a:pPr>
              <a:buFont typeface="Arial" pitchFamily="34" charset="0"/>
              <a:buChar char="•"/>
            </a:pPr>
            <a:r>
              <a:rPr lang="fr-FR" sz="1200" dirty="0" smtClean="0"/>
              <a:t>input([</a:t>
            </a:r>
            <a:r>
              <a:rPr lang="fr-FR" sz="1200" i="1" dirty="0" smtClean="0"/>
              <a:t>prompt</a:t>
            </a:r>
            <a:r>
              <a:rPr lang="fr-FR" sz="1200" dirty="0" smtClean="0"/>
              <a:t>]) Si le paramètre prompt est fourni, alors il sera affiché sur la sortie standard. Dans tous les cas, la fonction lit une ligne écrite (dont saisie est interrompue par la touche entrée) et la retourne sous forme de chaine.</a:t>
            </a:r>
          </a:p>
          <a:p>
            <a:pPr>
              <a:buFont typeface="Arial" pitchFamily="34" charset="0"/>
              <a:buChar char="•"/>
            </a:pPr>
            <a:r>
              <a:rPr lang="fr-FR" sz="1200" dirty="0" err="1" smtClean="0"/>
              <a:t>isinstance</a:t>
            </a:r>
            <a:r>
              <a:rPr lang="fr-FR" sz="1200" dirty="0" smtClean="0"/>
              <a:t>(</a:t>
            </a:r>
            <a:r>
              <a:rPr lang="fr-FR" sz="1200" i="1" dirty="0" err="1" smtClean="0"/>
              <a:t>object</a:t>
            </a:r>
            <a:r>
              <a:rPr lang="fr-FR" sz="1200" dirty="0" smtClean="0"/>
              <a:t>, </a:t>
            </a:r>
            <a:r>
              <a:rPr lang="fr-FR" sz="1200" i="1" dirty="0" smtClean="0"/>
              <a:t>class</a:t>
            </a:r>
            <a:r>
              <a:rPr lang="fr-FR" sz="1200" dirty="0" smtClean="0"/>
              <a:t>) Retourne </a:t>
            </a:r>
            <a:r>
              <a:rPr lang="fr-FR" sz="1200" dirty="0" err="1" smtClean="0"/>
              <a:t>True</a:t>
            </a:r>
            <a:r>
              <a:rPr lang="fr-FR" sz="1200" dirty="0" smtClean="0"/>
              <a:t> si </a:t>
            </a:r>
            <a:r>
              <a:rPr lang="fr-FR" sz="1200" dirty="0" err="1" smtClean="0"/>
              <a:t>object</a:t>
            </a:r>
            <a:r>
              <a:rPr lang="fr-FR" sz="1200" dirty="0" smtClean="0"/>
              <a:t> est une instance de class. class peut aussi être un </a:t>
            </a:r>
            <a:r>
              <a:rPr lang="fr-FR" sz="1200" dirty="0" err="1" smtClean="0"/>
              <a:t>tuple</a:t>
            </a:r>
            <a:r>
              <a:rPr lang="fr-FR" sz="1200" dirty="0" smtClean="0"/>
              <a:t> contenant plusieurs classes, et la fonction retournera </a:t>
            </a:r>
            <a:r>
              <a:rPr lang="fr-FR" sz="1200" dirty="0" err="1" smtClean="0"/>
              <a:t>True</a:t>
            </a:r>
            <a:r>
              <a:rPr lang="fr-FR" sz="1200" dirty="0" smtClean="0"/>
              <a:t> si </a:t>
            </a:r>
            <a:r>
              <a:rPr lang="fr-FR" sz="1200" dirty="0" err="1" smtClean="0"/>
              <a:t>object</a:t>
            </a:r>
            <a:r>
              <a:rPr lang="fr-FR" sz="1200" dirty="0" smtClean="0"/>
              <a:t> est une instance de l’un d’entre eux. Il s’agit de LA manière la plus correcte de vérifier le type d’un objet.</a:t>
            </a:r>
          </a:p>
          <a:p>
            <a:pPr>
              <a:buFont typeface="Arial" pitchFamily="34" charset="0"/>
              <a:buChar char="•"/>
            </a:pPr>
            <a:r>
              <a:rPr lang="fr-FR" sz="1200" dirty="0" err="1" smtClean="0"/>
              <a:t>len</a:t>
            </a:r>
            <a:r>
              <a:rPr lang="fr-FR" sz="1200" dirty="0" smtClean="0"/>
              <a:t>(</a:t>
            </a:r>
            <a:r>
              <a:rPr lang="fr-FR" sz="1200" i="1" dirty="0" err="1" smtClean="0"/>
              <a:t>seq</a:t>
            </a:r>
            <a:r>
              <a:rPr lang="fr-FR" sz="1200" dirty="0" smtClean="0"/>
              <a:t>) Retourne la longueur de la séquence </a:t>
            </a:r>
            <a:r>
              <a:rPr lang="fr-FR" sz="1200" dirty="0" err="1" smtClean="0"/>
              <a:t>seq</a:t>
            </a:r>
            <a:r>
              <a:rPr lang="fr-FR" sz="1200" dirty="0" smtClean="0"/>
              <a:t>.</a:t>
            </a:r>
          </a:p>
          <a:p>
            <a:pPr>
              <a:buFont typeface="Arial" pitchFamily="34" charset="0"/>
              <a:buChar char="•"/>
            </a:pPr>
            <a:r>
              <a:rPr lang="fr-FR" sz="1200" dirty="0" err="1" smtClean="0"/>
              <a:t>locals</a:t>
            </a:r>
            <a:r>
              <a:rPr lang="fr-FR" sz="1200" dirty="0" smtClean="0"/>
              <a:t>() Fait de même que </a:t>
            </a:r>
            <a:r>
              <a:rPr lang="fr-FR" sz="1200" dirty="0" err="1" smtClean="0">
                <a:hlinkClick r:id="rId3" tooltip="globals"/>
              </a:rPr>
              <a:t>globals</a:t>
            </a:r>
            <a:r>
              <a:rPr lang="fr-FR" sz="1200" dirty="0" smtClean="0">
                <a:hlinkClick r:id="rId3" tooltip="globals"/>
              </a:rPr>
              <a:t>()</a:t>
            </a:r>
            <a:r>
              <a:rPr lang="fr-FR" sz="1200" dirty="0" smtClean="0"/>
              <a:t>, mais avec le contexte local.</a:t>
            </a:r>
          </a:p>
          <a:p>
            <a:pPr>
              <a:buFont typeface="Arial" pitchFamily="34" charset="0"/>
              <a:buChar char="•"/>
            </a:pPr>
            <a:r>
              <a:rPr lang="fr-FR" sz="1200" dirty="0" err="1" smtClean="0"/>
              <a:t>print</a:t>
            </a:r>
            <a:r>
              <a:rPr lang="fr-FR" sz="1200" dirty="0" smtClean="0"/>
              <a:t>(</a:t>
            </a:r>
            <a:r>
              <a:rPr lang="fr-FR" sz="1200" i="1" dirty="0" smtClean="0"/>
              <a:t>[obj1, ..., </a:t>
            </a:r>
            <a:r>
              <a:rPr lang="fr-FR" sz="1200" i="1" dirty="0" err="1" smtClean="0"/>
              <a:t>objn</a:t>
            </a:r>
            <a:r>
              <a:rPr lang="fr-FR" sz="1200" i="1" dirty="0" smtClean="0"/>
              <a:t>][, sep=' '][, end='n']</a:t>
            </a:r>
            <a:r>
              <a:rPr lang="fr-FR" sz="1200" dirty="0" smtClean="0"/>
              <a:t>) Affiche obj1 jusque </a:t>
            </a:r>
            <a:r>
              <a:rPr lang="fr-FR" sz="1200" dirty="0" err="1" smtClean="0"/>
              <a:t>objn</a:t>
            </a:r>
            <a:r>
              <a:rPr lang="fr-FR" sz="1200" dirty="0" smtClean="0"/>
              <a:t>, séparés par sep, en ajoutant end à la fin. sep et end doivent être des chaines.</a:t>
            </a:r>
          </a:p>
          <a:p>
            <a:pPr>
              <a:buFont typeface="Arial" pitchFamily="34" charset="0"/>
              <a:buChar char="•"/>
            </a:pPr>
            <a:r>
              <a:rPr lang="fr-FR" sz="1200" dirty="0" smtClean="0"/>
              <a:t>range([</a:t>
            </a:r>
            <a:r>
              <a:rPr lang="fr-FR" sz="1200" i="1" dirty="0" err="1" smtClean="0"/>
              <a:t>start</a:t>
            </a:r>
            <a:r>
              <a:rPr lang="fr-FR" sz="1200" i="1" dirty="0" smtClean="0"/>
              <a:t>=0</a:t>
            </a:r>
            <a:r>
              <a:rPr lang="fr-FR" sz="1200" dirty="0" smtClean="0"/>
              <a:t>], </a:t>
            </a:r>
            <a:r>
              <a:rPr lang="fr-FR" sz="1200" i="1" dirty="0" smtClean="0"/>
              <a:t>stop</a:t>
            </a:r>
            <a:r>
              <a:rPr lang="fr-FR" sz="1200" dirty="0" smtClean="0"/>
              <a:t>[, </a:t>
            </a:r>
            <a:r>
              <a:rPr lang="fr-FR" sz="1200" i="1" dirty="0" err="1" smtClean="0"/>
              <a:t>step</a:t>
            </a:r>
            <a:r>
              <a:rPr lang="fr-FR" sz="1200" i="1" dirty="0" smtClean="0"/>
              <a:t>=1</a:t>
            </a:r>
            <a:r>
              <a:rPr lang="fr-FR" sz="1200" dirty="0" smtClean="0"/>
              <a:t>]) Retourne un objet </a:t>
            </a:r>
            <a:r>
              <a:rPr lang="fr-FR" sz="1200" dirty="0" smtClean="0">
                <a:hlinkClick r:id="rId4" tooltip="range"/>
              </a:rPr>
              <a:t>range</a:t>
            </a:r>
            <a:r>
              <a:rPr lang="fr-FR" sz="1200" dirty="0" smtClean="0"/>
              <a:t>, qui est un objet </a:t>
            </a:r>
            <a:r>
              <a:rPr lang="fr-FR" sz="1200" dirty="0" err="1" smtClean="0"/>
              <a:t>itérable</a:t>
            </a:r>
            <a:r>
              <a:rPr lang="fr-FR" sz="1200" dirty="0" smtClean="0"/>
              <a:t> équivalent à une liste d’entiers, commençant à </a:t>
            </a:r>
            <a:r>
              <a:rPr lang="fr-FR" sz="1200" dirty="0" err="1" smtClean="0"/>
              <a:t>start</a:t>
            </a:r>
            <a:r>
              <a:rPr lang="fr-FR" sz="1200" dirty="0" smtClean="0"/>
              <a:t> et finissant à end - 1, et séparés par le pas sep.</a:t>
            </a:r>
          </a:p>
          <a:p>
            <a:pPr>
              <a:buFont typeface="Arial" pitchFamily="34" charset="0"/>
              <a:buChar char="•"/>
            </a:pPr>
            <a:r>
              <a:rPr lang="fr-FR" sz="1200" dirty="0" err="1" smtClean="0"/>
              <a:t>repr</a:t>
            </a:r>
            <a:r>
              <a:rPr lang="fr-FR" sz="1200" dirty="0" smtClean="0"/>
              <a:t>(</a:t>
            </a:r>
            <a:r>
              <a:rPr lang="fr-FR" sz="1200" i="1" dirty="0" err="1" smtClean="0"/>
              <a:t>obj</a:t>
            </a:r>
            <a:r>
              <a:rPr lang="fr-FR" sz="1200" dirty="0" smtClean="0"/>
              <a:t>) Affiche la représentation (définie par la méthode </a:t>
            </a:r>
            <a:r>
              <a:rPr lang="fr-FR" sz="1200" dirty="0" err="1" smtClean="0"/>
              <a:t>__repr__</a:t>
            </a:r>
            <a:r>
              <a:rPr lang="fr-FR" sz="1200" dirty="0" smtClean="0"/>
              <a:t>() de </a:t>
            </a:r>
            <a:r>
              <a:rPr lang="fr-FR" sz="1200" dirty="0" err="1" smtClean="0"/>
              <a:t>obj</a:t>
            </a:r>
            <a:r>
              <a:rPr lang="fr-FR" sz="1200" dirty="0" smtClean="0"/>
              <a:t>.</a:t>
            </a:r>
          </a:p>
          <a:p>
            <a:pPr>
              <a:buFont typeface="Arial" pitchFamily="34" charset="0"/>
              <a:buChar char="•"/>
            </a:pPr>
            <a:r>
              <a:rPr lang="fr-FR" sz="1200" dirty="0" err="1" smtClean="0"/>
              <a:t>reversed</a:t>
            </a:r>
            <a:r>
              <a:rPr lang="fr-FR" sz="1200" dirty="0" smtClean="0"/>
              <a:t>(</a:t>
            </a:r>
            <a:r>
              <a:rPr lang="fr-FR" sz="1200" i="1" dirty="0" err="1" smtClean="0"/>
              <a:t>seq</a:t>
            </a:r>
            <a:r>
              <a:rPr lang="fr-FR" sz="1200" dirty="0" smtClean="0"/>
              <a:t>) Retourne l’inverse de la séquence passée en argument. Ceci est équivalent à </a:t>
            </a:r>
            <a:r>
              <a:rPr lang="fr-FR" sz="1200" dirty="0" err="1" smtClean="0"/>
              <a:t>seq.reverse</a:t>
            </a:r>
            <a:r>
              <a:rPr lang="fr-FR" sz="1200" dirty="0" smtClean="0"/>
              <a:t>(), exceptée que cette fonction retourne un nouvel objet, et peut donc être utilisée dans une boucle for.</a:t>
            </a:r>
          </a:p>
          <a:p>
            <a:pPr>
              <a:buFont typeface="Arial" pitchFamily="34" charset="0"/>
              <a:buChar char="•"/>
            </a:pPr>
            <a:r>
              <a:rPr lang="fr-FR" sz="1200" dirty="0" smtClean="0"/>
              <a:t>round(</a:t>
            </a:r>
            <a:r>
              <a:rPr lang="fr-FR" sz="1200" i="1" dirty="0" smtClean="0"/>
              <a:t>x</a:t>
            </a:r>
            <a:r>
              <a:rPr lang="fr-FR" sz="1200" dirty="0" smtClean="0"/>
              <a:t>[, </a:t>
            </a:r>
            <a:r>
              <a:rPr lang="fr-FR" sz="1200" i="1" dirty="0" smtClean="0"/>
              <a:t>n=0</a:t>
            </a:r>
            <a:r>
              <a:rPr lang="fr-FR" sz="1200" dirty="0" smtClean="0"/>
              <a:t>]) Arrondit x à n décimales.</a:t>
            </a:r>
          </a:p>
          <a:p>
            <a:pPr>
              <a:buFont typeface="Arial" pitchFamily="34" charset="0"/>
              <a:buChar char="•"/>
            </a:pPr>
            <a:r>
              <a:rPr lang="fr-FR" sz="1200" dirty="0" err="1" smtClean="0"/>
              <a:t>sorted</a:t>
            </a:r>
            <a:r>
              <a:rPr lang="fr-FR" sz="1200" dirty="0" smtClean="0"/>
              <a:t>(</a:t>
            </a:r>
            <a:r>
              <a:rPr lang="fr-FR" sz="1200" i="1" dirty="0" err="1" smtClean="0"/>
              <a:t>seq</a:t>
            </a:r>
            <a:r>
              <a:rPr lang="fr-FR" sz="1200" dirty="0" smtClean="0"/>
              <a:t>) Retourne une séquence triée à partir de </a:t>
            </a:r>
            <a:r>
              <a:rPr lang="fr-FR" sz="1200" dirty="0" err="1" smtClean="0"/>
              <a:t>seq</a:t>
            </a:r>
            <a:r>
              <a:rPr lang="fr-FR" sz="1200" dirty="0" smtClean="0"/>
              <a:t>. Cette fonction est équivalent à appeler la méthode </a:t>
            </a:r>
            <a:r>
              <a:rPr lang="fr-FR" sz="1200" dirty="0" err="1" smtClean="0"/>
              <a:t>seq.sort</a:t>
            </a:r>
            <a:r>
              <a:rPr lang="fr-FR" sz="1200" dirty="0" smtClean="0"/>
              <a:t>(), excepté le fait qu’elle retourne un nouvel objet (comme </a:t>
            </a:r>
            <a:r>
              <a:rPr lang="fr-FR" sz="1200" dirty="0" err="1" smtClean="0">
                <a:hlinkClick r:id="rId5" tooltip="reversed"/>
              </a:rPr>
              <a:t>reversed</a:t>
            </a:r>
            <a:r>
              <a:rPr lang="fr-FR" sz="1200" dirty="0" smtClean="0">
                <a:hlinkClick r:id="rId5" tooltip="reversed"/>
              </a:rPr>
              <a:t>()</a:t>
            </a:r>
            <a:r>
              <a:rPr lang="fr-FR" sz="1200" dirty="0" smtClean="0"/>
              <a:t>).</a:t>
            </a:r>
          </a:p>
          <a:p>
            <a:pPr>
              <a:buFont typeface="Arial" pitchFamily="34" charset="0"/>
              <a:buChar char="•"/>
            </a:pPr>
            <a:r>
              <a:rPr lang="fr-FR" sz="1200" dirty="0" err="1" smtClean="0"/>
              <a:t>sum</a:t>
            </a:r>
            <a:r>
              <a:rPr lang="fr-FR" sz="1200" dirty="0" smtClean="0"/>
              <a:t>(</a:t>
            </a:r>
            <a:r>
              <a:rPr lang="fr-FR" sz="1200" i="1" dirty="0" err="1" smtClean="0"/>
              <a:t>iterable</a:t>
            </a:r>
            <a:r>
              <a:rPr lang="fr-FR" sz="1200" dirty="0" smtClean="0"/>
              <a:t>) Permet de sommer un </a:t>
            </a:r>
            <a:r>
              <a:rPr lang="fr-FR" sz="1200" dirty="0" err="1" smtClean="0"/>
              <a:t>itérable</a:t>
            </a:r>
            <a:r>
              <a:rPr lang="fr-FR" sz="1200" dirty="0" smtClean="0"/>
              <a:t> contenant uniquement des entiers.</a:t>
            </a:r>
          </a:p>
          <a:p>
            <a:pPr>
              <a:buFont typeface="Arial" pitchFamily="34" charset="0"/>
              <a:buChar char="•"/>
            </a:pPr>
            <a:r>
              <a:rPr lang="fr-FR" sz="1200" dirty="0" smtClean="0"/>
              <a:t>type(</a:t>
            </a:r>
            <a:r>
              <a:rPr lang="fr-FR" sz="1200" i="1" dirty="0" err="1" smtClean="0"/>
              <a:t>obj</a:t>
            </a:r>
            <a:r>
              <a:rPr lang="fr-FR" sz="1200" dirty="0" smtClean="0"/>
              <a:t>) Cette fonction retourne la classe de </a:t>
            </a:r>
            <a:r>
              <a:rPr lang="fr-FR" sz="1200" dirty="0" err="1" smtClean="0"/>
              <a:t>obj</a:t>
            </a:r>
            <a:r>
              <a:rPr lang="fr-FR" sz="1200" dirty="0" smtClean="0"/>
              <a:t>. Elle ne devrait être utilisée que dans l’interpréteur interactif.</a:t>
            </a:r>
            <a:endParaRPr lang="fr-FR" sz="1200" dirty="0"/>
          </a:p>
        </p:txBody>
      </p:sp>
      <p:sp>
        <p:nvSpPr>
          <p:cNvPr id="11268" name="Espace réservé du numéro de diapositive 3"/>
          <p:cNvSpPr>
            <a:spLocks noGrp="1"/>
          </p:cNvSpPr>
          <p:nvPr>
            <p:ph type="sldNum" sz="quarter" idx="5"/>
          </p:nvPr>
        </p:nvSpPr>
        <p:spPr>
          <a:noFill/>
        </p:spPr>
        <p:txBody>
          <a:bodyPr/>
          <a:lstStyle/>
          <a:p>
            <a:fld id="{A7A9322D-3F07-4831-B0A6-507EA89B26A9}" type="slidenum">
              <a:rPr lang="fr-FR" smtClean="0"/>
              <a:pPr/>
              <a:t>9</a:t>
            </a:fld>
            <a:endParaRPr lang="fr-FR"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Line 2"/>
          <p:cNvSpPr>
            <a:spLocks noChangeShapeType="1"/>
          </p:cNvSpPr>
          <p:nvPr/>
        </p:nvSpPr>
        <p:spPr bwMode="auto">
          <a:xfrm flipH="1">
            <a:off x="6973888" y="571480"/>
            <a:ext cx="0" cy="5715040"/>
          </a:xfrm>
          <a:prstGeom prst="line">
            <a:avLst/>
          </a:prstGeom>
          <a:noFill/>
          <a:ln w="12700">
            <a:solidFill>
              <a:schemeClr val="tx1"/>
            </a:solidFill>
            <a:round/>
            <a:headEnd/>
            <a:tailEnd/>
          </a:ln>
          <a:effectLst>
            <a:softEdge rad="12700"/>
          </a:effectLst>
          <a:scene3d>
            <a:camera prst="orthographicFront"/>
            <a:lightRig rig="threePt" dir="t"/>
          </a:scene3d>
          <a:sp3d>
            <a:bevelT prst="slope"/>
          </a:sp3d>
        </p:spPr>
        <p:txBody>
          <a:bodyPr/>
          <a:lstStyle/>
          <a:p>
            <a:pPr>
              <a:defRPr/>
            </a:pPr>
            <a:endParaRPr lang="fr-FR"/>
          </a:p>
        </p:txBody>
      </p:sp>
      <p:sp>
        <p:nvSpPr>
          <p:cNvPr id="5" name="Line 40"/>
          <p:cNvSpPr>
            <a:spLocks noChangeShapeType="1"/>
          </p:cNvSpPr>
          <p:nvPr/>
        </p:nvSpPr>
        <p:spPr bwMode="auto">
          <a:xfrm>
            <a:off x="500034" y="2687638"/>
            <a:ext cx="8143932" cy="0"/>
          </a:xfrm>
          <a:prstGeom prst="line">
            <a:avLst/>
          </a:prstGeom>
          <a:noFill/>
          <a:ln w="12700">
            <a:solidFill>
              <a:schemeClr val="tx1"/>
            </a:solidFill>
            <a:round/>
            <a:headEnd/>
            <a:tailEnd/>
          </a:ln>
          <a:effectLst>
            <a:softEdge rad="12700"/>
          </a:effectLst>
          <a:scene3d>
            <a:camera prst="orthographicFront"/>
            <a:lightRig rig="threePt" dir="t"/>
          </a:scene3d>
          <a:sp3d>
            <a:bevelT prst="slope"/>
          </a:sp3d>
        </p:spPr>
        <p:txBody>
          <a:bodyPr/>
          <a:lstStyle/>
          <a:p>
            <a:pPr>
              <a:defRPr/>
            </a:pPr>
            <a:endParaRPr lang="fr-FR"/>
          </a:p>
        </p:txBody>
      </p:sp>
      <p:pic>
        <p:nvPicPr>
          <p:cNvPr id="6" name="Image 11" descr="logo_llr.gif"/>
          <p:cNvPicPr>
            <a:picLocks noChangeAspect="1"/>
          </p:cNvPicPr>
          <p:nvPr userDrawn="1"/>
        </p:nvPicPr>
        <p:blipFill>
          <a:blip r:embed="rId2" cstate="print"/>
          <a:srcRect/>
          <a:stretch>
            <a:fillRect/>
          </a:stretch>
        </p:blipFill>
        <p:spPr bwMode="auto">
          <a:xfrm>
            <a:off x="7215188" y="3000375"/>
            <a:ext cx="1257300" cy="571500"/>
          </a:xfrm>
          <a:prstGeom prst="rect">
            <a:avLst/>
          </a:prstGeom>
          <a:noFill/>
          <a:ln w="9525">
            <a:noFill/>
            <a:miter lim="800000"/>
            <a:headEnd/>
            <a:tailEnd/>
          </a:ln>
        </p:spPr>
      </p:pic>
      <p:sp>
        <p:nvSpPr>
          <p:cNvPr id="169987" name="Rectangle 3"/>
          <p:cNvSpPr>
            <a:spLocks noGrp="1" noChangeArrowheads="1"/>
          </p:cNvSpPr>
          <p:nvPr>
            <p:ph type="ctrTitle"/>
          </p:nvPr>
        </p:nvSpPr>
        <p:spPr>
          <a:xfrm>
            <a:off x="285720" y="571480"/>
            <a:ext cx="6424610" cy="1847848"/>
          </a:xfrm>
        </p:spPr>
        <p:txBody>
          <a:bodyPr/>
          <a:lstStyle>
            <a:lvl1pPr algn="r">
              <a:defRPr sz="4800"/>
            </a:lvl1pPr>
          </a:lstStyle>
          <a:p>
            <a:r>
              <a:rPr lang="fr-FR" altLang="en-US"/>
              <a:t>Cliquez pour modifier le style du titre</a:t>
            </a:r>
          </a:p>
        </p:txBody>
      </p:sp>
      <p:sp>
        <p:nvSpPr>
          <p:cNvPr id="169988" name="Rectangle 4"/>
          <p:cNvSpPr>
            <a:spLocks noGrp="1" noChangeArrowheads="1"/>
          </p:cNvSpPr>
          <p:nvPr>
            <p:ph type="subTitle" idx="1"/>
          </p:nvPr>
        </p:nvSpPr>
        <p:spPr>
          <a:xfrm>
            <a:off x="285720" y="3000372"/>
            <a:ext cx="6429420" cy="2362200"/>
          </a:xfrm>
        </p:spPr>
        <p:txBody>
          <a:bodyPr/>
          <a:lstStyle>
            <a:lvl1pPr marL="0" indent="0" algn="r">
              <a:buFont typeface="Wingdings" pitchFamily="2" charset="2"/>
              <a:buNone/>
              <a:defRPr sz="3200"/>
            </a:lvl1pPr>
          </a:lstStyle>
          <a:p>
            <a:r>
              <a:rPr lang="fr-FR" altLang="en-US"/>
              <a:t>Cliquez pour modifier le style des sous-titres du masque</a:t>
            </a:r>
          </a:p>
        </p:txBody>
      </p:sp>
      <p:sp>
        <p:nvSpPr>
          <p:cNvPr id="7" name="Rectangle 5"/>
          <p:cNvSpPr>
            <a:spLocks noGrp="1" noChangeArrowheads="1"/>
          </p:cNvSpPr>
          <p:nvPr>
            <p:ph type="dt" sz="half" idx="10"/>
          </p:nvPr>
        </p:nvSpPr>
        <p:spPr/>
        <p:txBody>
          <a:bodyPr/>
          <a:lstStyle>
            <a:lvl1pPr>
              <a:defRPr/>
            </a:lvl1pPr>
          </a:lstStyle>
          <a:p>
            <a:pPr>
              <a:defRPr/>
            </a:pPr>
            <a:endParaRPr lang="fr-FR" altLang="en-US"/>
          </a:p>
        </p:txBody>
      </p:sp>
      <p:sp>
        <p:nvSpPr>
          <p:cNvPr id="8" name="Rectangle 6"/>
          <p:cNvSpPr>
            <a:spLocks noGrp="1" noChangeArrowheads="1"/>
          </p:cNvSpPr>
          <p:nvPr>
            <p:ph type="ftr" sz="quarter" idx="11"/>
          </p:nvPr>
        </p:nvSpPr>
        <p:spPr/>
        <p:txBody>
          <a:bodyPr/>
          <a:lstStyle>
            <a:lvl1pPr>
              <a:defRPr/>
            </a:lvl1pPr>
          </a:lstStyle>
          <a:p>
            <a:pPr>
              <a:defRPr/>
            </a:pPr>
            <a:endParaRPr lang="fr-FR" altLang="en-US"/>
          </a:p>
        </p:txBody>
      </p:sp>
      <p:sp>
        <p:nvSpPr>
          <p:cNvPr id="9" name="Rectangle 7"/>
          <p:cNvSpPr>
            <a:spLocks noGrp="1" noChangeArrowheads="1"/>
          </p:cNvSpPr>
          <p:nvPr>
            <p:ph type="sldNum" sz="quarter" idx="12"/>
          </p:nvPr>
        </p:nvSpPr>
        <p:spPr/>
        <p:txBody>
          <a:bodyPr/>
          <a:lstStyle>
            <a:lvl1pPr>
              <a:defRPr/>
            </a:lvl1pPr>
          </a:lstStyle>
          <a:p>
            <a:pPr>
              <a:defRPr/>
            </a:pPr>
            <a:fld id="{C5964382-F14F-4C47-A7E8-17624B6F09E1}" type="slidenum">
              <a:rPr lang="fr-FR" altLang="en-US"/>
              <a:pPr>
                <a:defRPr/>
              </a:pPr>
              <a:t>‹N°›</a:t>
            </a:fld>
            <a:endParaRPr lang="fr-FR"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5"/>
          <p:cNvSpPr>
            <a:spLocks noGrp="1" noChangeArrowheads="1"/>
          </p:cNvSpPr>
          <p:nvPr>
            <p:ph type="dt" sz="half" idx="10"/>
          </p:nvPr>
        </p:nvSpPr>
        <p:spPr>
          <a:ln/>
        </p:spPr>
        <p:txBody>
          <a:bodyPr/>
          <a:lstStyle>
            <a:lvl1pPr>
              <a:defRPr/>
            </a:lvl1pPr>
          </a:lstStyle>
          <a:p>
            <a:pPr>
              <a:defRPr/>
            </a:pPr>
            <a:endParaRPr lang="fr-FR"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fr-FR" altLang="en-US"/>
          </a:p>
        </p:txBody>
      </p:sp>
      <p:sp>
        <p:nvSpPr>
          <p:cNvPr id="6" name="Rectangle 7"/>
          <p:cNvSpPr>
            <a:spLocks noGrp="1" noChangeArrowheads="1"/>
          </p:cNvSpPr>
          <p:nvPr>
            <p:ph type="sldNum" sz="quarter" idx="12"/>
          </p:nvPr>
        </p:nvSpPr>
        <p:spPr>
          <a:ln/>
        </p:spPr>
        <p:txBody>
          <a:bodyPr/>
          <a:lstStyle>
            <a:lvl1pPr>
              <a:defRPr/>
            </a:lvl1pPr>
          </a:lstStyle>
          <a:p>
            <a:pPr>
              <a:defRPr/>
            </a:pPr>
            <a:fld id="{CC5EFE27-752E-49A2-8820-6CB557F3D2EE}" type="slidenum">
              <a:rPr lang="fr-FR" altLang="en-US"/>
              <a:pPr>
                <a:defRPr/>
              </a:pPr>
              <a:t>‹N°›</a:t>
            </a:fld>
            <a:endParaRPr lang="fr-FR"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122238"/>
            <a:ext cx="2057400" cy="6008687"/>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122238"/>
            <a:ext cx="6019800" cy="6008687"/>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5"/>
          <p:cNvSpPr>
            <a:spLocks noGrp="1" noChangeArrowheads="1"/>
          </p:cNvSpPr>
          <p:nvPr>
            <p:ph type="dt" sz="half" idx="10"/>
          </p:nvPr>
        </p:nvSpPr>
        <p:spPr>
          <a:ln/>
        </p:spPr>
        <p:txBody>
          <a:bodyPr/>
          <a:lstStyle>
            <a:lvl1pPr>
              <a:defRPr/>
            </a:lvl1pPr>
          </a:lstStyle>
          <a:p>
            <a:pPr>
              <a:defRPr/>
            </a:pPr>
            <a:endParaRPr lang="fr-FR"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fr-FR" altLang="en-US"/>
          </a:p>
        </p:txBody>
      </p:sp>
      <p:sp>
        <p:nvSpPr>
          <p:cNvPr id="6" name="Rectangle 7"/>
          <p:cNvSpPr>
            <a:spLocks noGrp="1" noChangeArrowheads="1"/>
          </p:cNvSpPr>
          <p:nvPr>
            <p:ph type="sldNum" sz="quarter" idx="12"/>
          </p:nvPr>
        </p:nvSpPr>
        <p:spPr>
          <a:ln/>
        </p:spPr>
        <p:txBody>
          <a:bodyPr/>
          <a:lstStyle>
            <a:lvl1pPr>
              <a:defRPr/>
            </a:lvl1pPr>
          </a:lstStyle>
          <a:p>
            <a:pPr>
              <a:defRPr/>
            </a:pPr>
            <a:fld id="{A708A52A-0544-4F26-A0EC-CD9053EE112A}" type="slidenum">
              <a:rPr lang="fr-FR" altLang="en-US"/>
              <a:pPr>
                <a:defRPr/>
              </a:pPr>
              <a:t>‹N°›</a:t>
            </a:fld>
            <a:endParaRPr lang="fr-FR"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5"/>
          <p:cNvSpPr>
            <a:spLocks noGrp="1" noChangeArrowheads="1"/>
          </p:cNvSpPr>
          <p:nvPr>
            <p:ph type="dt" sz="half" idx="10"/>
          </p:nvPr>
        </p:nvSpPr>
        <p:spPr>
          <a:ln/>
        </p:spPr>
        <p:txBody>
          <a:bodyPr/>
          <a:lstStyle>
            <a:lvl1pPr>
              <a:defRPr/>
            </a:lvl1pPr>
          </a:lstStyle>
          <a:p>
            <a:pPr>
              <a:defRPr/>
            </a:pPr>
            <a:endParaRPr lang="fr-FR"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fr-FR" altLang="en-US"/>
          </a:p>
        </p:txBody>
      </p:sp>
      <p:sp>
        <p:nvSpPr>
          <p:cNvPr id="6" name="Rectangle 7"/>
          <p:cNvSpPr>
            <a:spLocks noGrp="1" noChangeArrowheads="1"/>
          </p:cNvSpPr>
          <p:nvPr>
            <p:ph type="sldNum" sz="quarter" idx="12"/>
          </p:nvPr>
        </p:nvSpPr>
        <p:spPr>
          <a:ln/>
        </p:spPr>
        <p:txBody>
          <a:bodyPr/>
          <a:lstStyle>
            <a:lvl1pPr>
              <a:defRPr/>
            </a:lvl1pPr>
          </a:lstStyle>
          <a:p>
            <a:pPr>
              <a:defRPr/>
            </a:pPr>
            <a:fld id="{5A90F187-7F8E-4582-AAC4-B5C198F701BA}" type="slidenum">
              <a:rPr lang="fr-FR" altLang="en-US"/>
              <a:pPr>
                <a:defRPr/>
              </a:pPr>
              <a:t>‹N°›</a:t>
            </a:fld>
            <a:endParaRPr lang="fr-FR"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5"/>
          <p:cNvSpPr>
            <a:spLocks noGrp="1" noChangeArrowheads="1"/>
          </p:cNvSpPr>
          <p:nvPr>
            <p:ph type="dt" sz="half" idx="10"/>
          </p:nvPr>
        </p:nvSpPr>
        <p:spPr>
          <a:ln/>
        </p:spPr>
        <p:txBody>
          <a:bodyPr/>
          <a:lstStyle>
            <a:lvl1pPr>
              <a:defRPr/>
            </a:lvl1pPr>
          </a:lstStyle>
          <a:p>
            <a:pPr>
              <a:defRPr/>
            </a:pPr>
            <a:endParaRPr lang="fr-FR"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fr-FR" altLang="en-US"/>
          </a:p>
        </p:txBody>
      </p:sp>
      <p:sp>
        <p:nvSpPr>
          <p:cNvPr id="6" name="Rectangle 7"/>
          <p:cNvSpPr>
            <a:spLocks noGrp="1" noChangeArrowheads="1"/>
          </p:cNvSpPr>
          <p:nvPr>
            <p:ph type="sldNum" sz="quarter" idx="12"/>
          </p:nvPr>
        </p:nvSpPr>
        <p:spPr>
          <a:ln/>
        </p:spPr>
        <p:txBody>
          <a:bodyPr/>
          <a:lstStyle>
            <a:lvl1pPr>
              <a:defRPr/>
            </a:lvl1pPr>
          </a:lstStyle>
          <a:p>
            <a:pPr>
              <a:defRPr/>
            </a:pPr>
            <a:fld id="{9057F132-23C0-473C-937C-934DCBDABF77}" type="slidenum">
              <a:rPr lang="fr-FR" altLang="en-US"/>
              <a:pPr>
                <a:defRPr/>
              </a:pPr>
              <a:t>‹N°›</a:t>
            </a:fld>
            <a:endParaRPr lang="fr-FR"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5"/>
          <p:cNvSpPr>
            <a:spLocks noGrp="1" noChangeArrowheads="1"/>
          </p:cNvSpPr>
          <p:nvPr>
            <p:ph type="dt" sz="half" idx="10"/>
          </p:nvPr>
        </p:nvSpPr>
        <p:spPr>
          <a:ln/>
        </p:spPr>
        <p:txBody>
          <a:bodyPr/>
          <a:lstStyle>
            <a:lvl1pPr>
              <a:defRPr/>
            </a:lvl1pPr>
          </a:lstStyle>
          <a:p>
            <a:pPr>
              <a:defRPr/>
            </a:pPr>
            <a:endParaRPr lang="fr-FR"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fr-FR" altLang="en-US"/>
          </a:p>
        </p:txBody>
      </p:sp>
      <p:sp>
        <p:nvSpPr>
          <p:cNvPr id="7" name="Rectangle 7"/>
          <p:cNvSpPr>
            <a:spLocks noGrp="1" noChangeArrowheads="1"/>
          </p:cNvSpPr>
          <p:nvPr>
            <p:ph type="sldNum" sz="quarter" idx="12"/>
          </p:nvPr>
        </p:nvSpPr>
        <p:spPr>
          <a:ln/>
        </p:spPr>
        <p:txBody>
          <a:bodyPr/>
          <a:lstStyle>
            <a:lvl1pPr>
              <a:defRPr/>
            </a:lvl1pPr>
          </a:lstStyle>
          <a:p>
            <a:pPr>
              <a:defRPr/>
            </a:pPr>
            <a:fld id="{9547D9A6-4875-42FC-B338-497C96D6C7FF}" type="slidenum">
              <a:rPr lang="fr-FR" altLang="en-US"/>
              <a:pPr>
                <a:defRPr/>
              </a:pPr>
              <a:t>‹N°›</a:t>
            </a:fld>
            <a:endParaRPr lang="fr-FR"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5"/>
          <p:cNvSpPr>
            <a:spLocks noGrp="1" noChangeArrowheads="1"/>
          </p:cNvSpPr>
          <p:nvPr>
            <p:ph type="dt" sz="half" idx="10"/>
          </p:nvPr>
        </p:nvSpPr>
        <p:spPr>
          <a:ln/>
        </p:spPr>
        <p:txBody>
          <a:bodyPr/>
          <a:lstStyle>
            <a:lvl1pPr>
              <a:defRPr/>
            </a:lvl1pPr>
          </a:lstStyle>
          <a:p>
            <a:pPr>
              <a:defRPr/>
            </a:pPr>
            <a:endParaRPr lang="fr-FR" alt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fr-FR" altLang="en-US"/>
          </a:p>
        </p:txBody>
      </p:sp>
      <p:sp>
        <p:nvSpPr>
          <p:cNvPr id="9" name="Rectangle 7"/>
          <p:cNvSpPr>
            <a:spLocks noGrp="1" noChangeArrowheads="1"/>
          </p:cNvSpPr>
          <p:nvPr>
            <p:ph type="sldNum" sz="quarter" idx="12"/>
          </p:nvPr>
        </p:nvSpPr>
        <p:spPr>
          <a:ln/>
        </p:spPr>
        <p:txBody>
          <a:bodyPr/>
          <a:lstStyle>
            <a:lvl1pPr>
              <a:defRPr/>
            </a:lvl1pPr>
          </a:lstStyle>
          <a:p>
            <a:pPr>
              <a:defRPr/>
            </a:pPr>
            <a:fld id="{6F6F32AA-7DAA-4E16-B7BE-1E321A7C37D1}" type="slidenum">
              <a:rPr lang="fr-FR" altLang="en-US"/>
              <a:pPr>
                <a:defRPr/>
              </a:pPr>
              <a:t>‹N°›</a:t>
            </a:fld>
            <a:endParaRPr lang="fr-FR"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5"/>
          <p:cNvSpPr>
            <a:spLocks noGrp="1" noChangeArrowheads="1"/>
          </p:cNvSpPr>
          <p:nvPr>
            <p:ph type="dt" sz="half" idx="10"/>
          </p:nvPr>
        </p:nvSpPr>
        <p:spPr>
          <a:ln/>
        </p:spPr>
        <p:txBody>
          <a:bodyPr/>
          <a:lstStyle>
            <a:lvl1pPr>
              <a:defRPr/>
            </a:lvl1pPr>
          </a:lstStyle>
          <a:p>
            <a:pPr>
              <a:defRPr/>
            </a:pPr>
            <a:endParaRPr lang="fr-FR" alt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fr-FR" altLang="en-US"/>
          </a:p>
        </p:txBody>
      </p:sp>
      <p:sp>
        <p:nvSpPr>
          <p:cNvPr id="5" name="Rectangle 7"/>
          <p:cNvSpPr>
            <a:spLocks noGrp="1" noChangeArrowheads="1"/>
          </p:cNvSpPr>
          <p:nvPr>
            <p:ph type="sldNum" sz="quarter" idx="12"/>
          </p:nvPr>
        </p:nvSpPr>
        <p:spPr>
          <a:ln/>
        </p:spPr>
        <p:txBody>
          <a:bodyPr/>
          <a:lstStyle>
            <a:lvl1pPr>
              <a:defRPr/>
            </a:lvl1pPr>
          </a:lstStyle>
          <a:p>
            <a:pPr>
              <a:defRPr/>
            </a:pPr>
            <a:fld id="{552BA16C-99CC-4720-B868-765AFF1AB217}" type="slidenum">
              <a:rPr lang="fr-FR" altLang="en-US"/>
              <a:pPr>
                <a:defRPr/>
              </a:pPr>
              <a:t>‹N°›</a:t>
            </a:fld>
            <a:endParaRPr lang="fr-FR"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fr-FR" alt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fr-FR" altLang="en-US"/>
          </a:p>
        </p:txBody>
      </p:sp>
      <p:sp>
        <p:nvSpPr>
          <p:cNvPr id="4" name="Rectangle 7"/>
          <p:cNvSpPr>
            <a:spLocks noGrp="1" noChangeArrowheads="1"/>
          </p:cNvSpPr>
          <p:nvPr>
            <p:ph type="sldNum" sz="quarter" idx="12"/>
          </p:nvPr>
        </p:nvSpPr>
        <p:spPr>
          <a:ln/>
        </p:spPr>
        <p:txBody>
          <a:bodyPr/>
          <a:lstStyle>
            <a:lvl1pPr>
              <a:defRPr/>
            </a:lvl1pPr>
          </a:lstStyle>
          <a:p>
            <a:pPr>
              <a:defRPr/>
            </a:pPr>
            <a:fld id="{12075FBF-9F90-4AAE-804D-15C098B94FDC}" type="slidenum">
              <a:rPr lang="fr-FR" altLang="en-US"/>
              <a:pPr>
                <a:defRPr/>
              </a:pPr>
              <a:t>‹N°›</a:t>
            </a:fld>
            <a:endParaRPr lang="fr-FR"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5"/>
          <p:cNvSpPr>
            <a:spLocks noGrp="1" noChangeArrowheads="1"/>
          </p:cNvSpPr>
          <p:nvPr>
            <p:ph type="dt" sz="half" idx="10"/>
          </p:nvPr>
        </p:nvSpPr>
        <p:spPr>
          <a:ln/>
        </p:spPr>
        <p:txBody>
          <a:bodyPr/>
          <a:lstStyle>
            <a:lvl1pPr>
              <a:defRPr/>
            </a:lvl1pPr>
          </a:lstStyle>
          <a:p>
            <a:pPr>
              <a:defRPr/>
            </a:pPr>
            <a:endParaRPr lang="fr-FR"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fr-FR" altLang="en-US"/>
          </a:p>
        </p:txBody>
      </p:sp>
      <p:sp>
        <p:nvSpPr>
          <p:cNvPr id="7" name="Rectangle 7"/>
          <p:cNvSpPr>
            <a:spLocks noGrp="1" noChangeArrowheads="1"/>
          </p:cNvSpPr>
          <p:nvPr>
            <p:ph type="sldNum" sz="quarter" idx="12"/>
          </p:nvPr>
        </p:nvSpPr>
        <p:spPr>
          <a:ln/>
        </p:spPr>
        <p:txBody>
          <a:bodyPr/>
          <a:lstStyle>
            <a:lvl1pPr>
              <a:defRPr/>
            </a:lvl1pPr>
          </a:lstStyle>
          <a:p>
            <a:pPr>
              <a:defRPr/>
            </a:pPr>
            <a:fld id="{C87676C8-5437-4ECC-A38D-9EC0A741776C}" type="slidenum">
              <a:rPr lang="fr-FR" altLang="en-US"/>
              <a:pPr>
                <a:defRPr/>
              </a:pPr>
              <a:t>‹N°›</a:t>
            </a:fld>
            <a:endParaRPr lang="fr-FR"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5"/>
          <p:cNvSpPr>
            <a:spLocks noGrp="1" noChangeArrowheads="1"/>
          </p:cNvSpPr>
          <p:nvPr>
            <p:ph type="dt" sz="half" idx="10"/>
          </p:nvPr>
        </p:nvSpPr>
        <p:spPr>
          <a:ln/>
        </p:spPr>
        <p:txBody>
          <a:bodyPr/>
          <a:lstStyle>
            <a:lvl1pPr>
              <a:defRPr/>
            </a:lvl1pPr>
          </a:lstStyle>
          <a:p>
            <a:pPr>
              <a:defRPr/>
            </a:pPr>
            <a:endParaRPr lang="fr-FR"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fr-FR" altLang="en-US"/>
          </a:p>
        </p:txBody>
      </p:sp>
      <p:sp>
        <p:nvSpPr>
          <p:cNvPr id="7" name="Rectangle 7"/>
          <p:cNvSpPr>
            <a:spLocks noGrp="1" noChangeArrowheads="1"/>
          </p:cNvSpPr>
          <p:nvPr>
            <p:ph type="sldNum" sz="quarter" idx="12"/>
          </p:nvPr>
        </p:nvSpPr>
        <p:spPr>
          <a:ln/>
        </p:spPr>
        <p:txBody>
          <a:bodyPr/>
          <a:lstStyle>
            <a:lvl1pPr>
              <a:defRPr/>
            </a:lvl1pPr>
          </a:lstStyle>
          <a:p>
            <a:pPr>
              <a:defRPr/>
            </a:pPr>
            <a:fld id="{8EF21AAD-ED5B-4837-A007-18E5A1F3B9E3}" type="slidenum">
              <a:rPr lang="fr-FR" altLang="en-US"/>
              <a:pPr>
                <a:defRPr/>
              </a:pPr>
              <a:t>‹N°›</a:t>
            </a:fld>
            <a:endParaRPr lang="fr-FR"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8962" name="Line 2"/>
          <p:cNvSpPr>
            <a:spLocks noChangeShapeType="1"/>
          </p:cNvSpPr>
          <p:nvPr/>
        </p:nvSpPr>
        <p:spPr bwMode="auto">
          <a:xfrm flipV="1">
            <a:off x="7572375" y="142875"/>
            <a:ext cx="0" cy="785813"/>
          </a:xfrm>
          <a:prstGeom prst="line">
            <a:avLst/>
          </a:prstGeom>
          <a:noFill/>
          <a:ln w="12700">
            <a:solidFill>
              <a:schemeClr val="tx1"/>
            </a:solidFill>
            <a:round/>
            <a:headEnd/>
            <a:tailEnd/>
          </a:ln>
          <a:effectLst/>
        </p:spPr>
        <p:txBody>
          <a:bodyPr/>
          <a:lstStyle/>
          <a:p>
            <a:pPr>
              <a:defRPr/>
            </a:pPr>
            <a:endParaRPr lang="fr-FR"/>
          </a:p>
        </p:txBody>
      </p:sp>
      <p:sp>
        <p:nvSpPr>
          <p:cNvPr id="1027" name="Rectangle 3"/>
          <p:cNvSpPr>
            <a:spLocks noGrp="1" noChangeArrowheads="1"/>
          </p:cNvSpPr>
          <p:nvPr>
            <p:ph type="title"/>
          </p:nvPr>
        </p:nvSpPr>
        <p:spPr bwMode="auto">
          <a:xfrm>
            <a:off x="457200" y="122238"/>
            <a:ext cx="7043738" cy="1295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fr-FR" altLang="en-US" smtClean="0"/>
              <a:t>Cliquez pour modifier le style du titre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ltLang="en-US" smtClean="0"/>
              <a:t>Cliquez pour modifier les styles du texte du masque</a:t>
            </a:r>
          </a:p>
          <a:p>
            <a:pPr lvl="1"/>
            <a:r>
              <a:rPr lang="fr-FR" altLang="en-US" smtClean="0"/>
              <a:t>Deuxième niveau</a:t>
            </a:r>
          </a:p>
          <a:p>
            <a:pPr lvl="2"/>
            <a:r>
              <a:rPr lang="fr-FR" altLang="en-US" smtClean="0"/>
              <a:t>Troisième niveau</a:t>
            </a:r>
          </a:p>
          <a:p>
            <a:pPr lvl="3"/>
            <a:r>
              <a:rPr lang="fr-FR" altLang="en-US" smtClean="0"/>
              <a:t>Quatrième niveau</a:t>
            </a:r>
          </a:p>
          <a:p>
            <a:pPr lvl="4"/>
            <a:r>
              <a:rPr lang="fr-FR" altLang="en-US" smtClean="0"/>
              <a:t>Cinquième niveau</a:t>
            </a:r>
          </a:p>
        </p:txBody>
      </p:sp>
      <p:sp>
        <p:nvSpPr>
          <p:cNvPr id="168965" name="Rectangle 5"/>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vl1pPr>
          </a:lstStyle>
          <a:p>
            <a:pPr>
              <a:defRPr/>
            </a:pPr>
            <a:endParaRPr lang="fr-FR" altLang="en-US"/>
          </a:p>
        </p:txBody>
      </p:sp>
      <p:sp>
        <p:nvSpPr>
          <p:cNvPr id="168966" name="Rectangle 6"/>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vl1pPr>
          </a:lstStyle>
          <a:p>
            <a:pPr>
              <a:defRPr/>
            </a:pPr>
            <a:endParaRPr lang="fr-FR" altLang="en-US"/>
          </a:p>
        </p:txBody>
      </p:sp>
      <p:sp>
        <p:nvSpPr>
          <p:cNvPr id="168967" name="Rectangle 7"/>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pPr>
              <a:defRPr/>
            </a:pPr>
            <a:fld id="{BB0B6B1A-5602-4077-B3CF-0BE692A02A06}" type="slidenum">
              <a:rPr lang="fr-FR" altLang="en-US"/>
              <a:pPr>
                <a:defRPr/>
              </a:pPr>
              <a:t>‹N°›</a:t>
            </a:fld>
            <a:endParaRPr lang="fr-FR" altLang="en-US"/>
          </a:p>
        </p:txBody>
      </p:sp>
      <p:pic>
        <p:nvPicPr>
          <p:cNvPr id="1032" name="Image 39" descr="logo_llr.gif"/>
          <p:cNvPicPr>
            <a:picLocks noChangeAspect="1"/>
          </p:cNvPicPr>
          <p:nvPr userDrawn="1"/>
        </p:nvPicPr>
        <p:blipFill>
          <a:blip r:embed="rId13" cstate="print"/>
          <a:srcRect/>
          <a:stretch>
            <a:fillRect/>
          </a:stretch>
        </p:blipFill>
        <p:spPr bwMode="auto">
          <a:xfrm>
            <a:off x="7715250" y="214313"/>
            <a:ext cx="1257300" cy="571500"/>
          </a:xfrm>
          <a:prstGeom prst="rect">
            <a:avLst/>
          </a:prstGeom>
          <a:noFill/>
          <a:ln w="9525">
            <a:noFill/>
            <a:miter lim="800000"/>
            <a:headEnd/>
            <a:tailEnd/>
          </a:ln>
        </p:spPr>
      </p:pic>
      <p:cxnSp>
        <p:nvCxnSpPr>
          <p:cNvPr id="45" name="Connecteur droit 44"/>
          <p:cNvCxnSpPr/>
          <p:nvPr userDrawn="1"/>
        </p:nvCxnSpPr>
        <p:spPr>
          <a:xfrm>
            <a:off x="7572375" y="928688"/>
            <a:ext cx="1428750" cy="158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834"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Lst>
  <p:timing>
    <p:tnLst>
      <p:par>
        <p:cTn id="1" dur="indefinite" restart="never" nodeType="tmRoot"/>
      </p:par>
    </p:tnLst>
  </p:timing>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14313" y="571500"/>
            <a:ext cx="6500812" cy="1928813"/>
          </a:xfrm>
        </p:spPr>
        <p:txBody>
          <a:bodyPr/>
          <a:lstStyle/>
          <a:p>
            <a:pPr eaLnBrk="1" hangingPunct="1"/>
            <a:r>
              <a:rPr lang="fr-FR" dirty="0" smtClean="0"/>
              <a:t>Bases </a:t>
            </a:r>
            <a:r>
              <a:rPr lang="fr-FR" dirty="0" smtClean="0"/>
              <a:t>Python</a:t>
            </a:r>
          </a:p>
        </p:txBody>
      </p:sp>
      <p:sp>
        <p:nvSpPr>
          <p:cNvPr id="3075" name="Rectangle 3"/>
          <p:cNvSpPr>
            <a:spLocks noGrp="1" noChangeArrowheads="1"/>
          </p:cNvSpPr>
          <p:nvPr>
            <p:ph type="subTitle" idx="1"/>
          </p:nvPr>
        </p:nvSpPr>
        <p:spPr>
          <a:xfrm>
            <a:off x="214313" y="3000375"/>
            <a:ext cx="6534150" cy="3286125"/>
          </a:xfrm>
        </p:spPr>
        <p:txBody>
          <a:bodyPr/>
          <a:lstStyle/>
          <a:p>
            <a:pPr eaLnBrk="1" hangingPunct="1"/>
            <a:r>
              <a:rPr lang="fr-FR" sz="2800" dirty="0" smtClean="0"/>
              <a:t>Fonctions</a:t>
            </a:r>
          </a:p>
          <a:p>
            <a:pPr eaLnBrk="1" hangingPunct="1"/>
            <a:r>
              <a:rPr lang="fr-FR" sz="1800" i="1" dirty="0" smtClean="0"/>
              <a:t/>
            </a:r>
            <a:br>
              <a:rPr lang="fr-FR" sz="1800" i="1" dirty="0" smtClean="0"/>
            </a:br>
            <a:r>
              <a:rPr lang="fr-FR" sz="1800" i="1" dirty="0" smtClean="0"/>
              <a:t>(d'après http://harold.e.free.fr/python/)</a:t>
            </a:r>
          </a:p>
          <a:p>
            <a:pPr eaLnBrk="1" hangingPunct="1"/>
            <a:r>
              <a:rPr lang="fr-FR" sz="1800" i="1" dirty="0" smtClean="0"/>
              <a:t>(et "Learning Python", de Mark Lutz)</a:t>
            </a:r>
          </a:p>
          <a:p>
            <a:pPr eaLnBrk="1" hangingPunct="1"/>
            <a:endParaRPr lang="fr-FR" sz="1800" i="1" dirty="0" smtClean="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re 1"/>
          <p:cNvSpPr>
            <a:spLocks noGrp="1"/>
          </p:cNvSpPr>
          <p:nvPr>
            <p:ph type="title"/>
          </p:nvPr>
        </p:nvSpPr>
        <p:spPr>
          <a:xfrm>
            <a:off x="457200" y="204774"/>
            <a:ext cx="7043738" cy="703946"/>
          </a:xfrm>
        </p:spPr>
        <p:txBody>
          <a:bodyPr anchor="t"/>
          <a:lstStyle/>
          <a:p>
            <a:r>
              <a:rPr lang="fr-FR" dirty="0" smtClean="0"/>
              <a:t>Exercices</a:t>
            </a:r>
          </a:p>
        </p:txBody>
      </p:sp>
      <p:sp>
        <p:nvSpPr>
          <p:cNvPr id="3" name="Espace réservé du contenu 2"/>
          <p:cNvSpPr>
            <a:spLocks noGrp="1"/>
          </p:cNvSpPr>
          <p:nvPr>
            <p:ph idx="1"/>
          </p:nvPr>
        </p:nvSpPr>
        <p:spPr>
          <a:xfrm>
            <a:off x="457200" y="1268760"/>
            <a:ext cx="8147248" cy="5112568"/>
          </a:xfrm>
        </p:spPr>
        <p:txBody>
          <a:bodyPr>
            <a:noAutofit/>
          </a:bodyPr>
          <a:lstStyle/>
          <a:p>
            <a:pPr marL="457200" indent="-457200">
              <a:buFont typeface="+mj-lt"/>
              <a:buAutoNum type="arabicParenR"/>
            </a:pPr>
            <a:r>
              <a:rPr lang="fr-FR" sz="2200" dirty="0" smtClean="0"/>
              <a:t>Écrire une fonction qui permet de convertir des francs en euros. (1€ = 6.55957F).</a:t>
            </a:r>
          </a:p>
          <a:p>
            <a:pPr marL="457200" indent="-457200">
              <a:buFont typeface="+mj-lt"/>
              <a:buAutoNum type="arabicParenR"/>
            </a:pPr>
            <a:r>
              <a:rPr lang="fr-FR" sz="2200" dirty="0" smtClean="0"/>
              <a:t>Écrire une fonction qui calcule le périmètre d’un cercle de rayon R (qui sera donc l’argument). Pour rappel : le périmètre est P = 2×π×R. On pourra prendre π = 3.14 ou, mieux, chercher un module qui contient ce nombre et l’utiliser.</a:t>
            </a:r>
          </a:p>
          <a:p>
            <a:pPr marL="457200" indent="-457200">
              <a:buFont typeface="+mj-lt"/>
              <a:buAutoNum type="arabicParenR"/>
            </a:pPr>
            <a:endParaRPr lang="fr-FR" sz="2200" dirty="0" smtClean="0"/>
          </a:p>
          <a:p>
            <a:pPr marL="457200" indent="-457200">
              <a:buFont typeface="+mj-lt"/>
              <a:buAutoNum type="arabicParenR"/>
            </a:pPr>
            <a:endParaRPr lang="fr-FR" sz="2200" dirty="0" smtClean="0"/>
          </a:p>
          <a:p>
            <a:pPr marL="457200" indent="-457200">
              <a:buFont typeface="+mj-lt"/>
              <a:buAutoNum type="arabicParenR"/>
            </a:pPr>
            <a:r>
              <a:rPr lang="fr-FR" sz="2200" dirty="0" smtClean="0"/>
              <a:t>Écrire une fonction qui prend en argument un nombre n et qui calcule n! (n factorielle), sans utiliser la récursivité. Rappel : n! correspond à la multiplication des n premiers entiers avec la convention que 0! = 1. Ainsi, par exemple, 4! = 1×2×3×4 = 24.</a:t>
            </a:r>
          </a:p>
          <a:p>
            <a:pPr marL="457200" indent="-457200">
              <a:buFont typeface="+mj-lt"/>
              <a:buAutoNum type="arabicParenR"/>
            </a:pPr>
            <a:endParaRPr lang="fr-FR" sz="2200" dirty="0" smtClean="0"/>
          </a:p>
        </p:txBody>
      </p:sp>
      <p:sp>
        <p:nvSpPr>
          <p:cNvPr id="4" name="ZoneTexte 3"/>
          <p:cNvSpPr txBox="1"/>
          <p:nvPr/>
        </p:nvSpPr>
        <p:spPr>
          <a:xfrm>
            <a:off x="4139952" y="3603449"/>
            <a:ext cx="4608512" cy="833663"/>
          </a:xfrm>
          <a:prstGeom prst="rect">
            <a:avLst/>
          </a:prstGeom>
        </p:spPr>
        <p:style>
          <a:lnRef idx="1">
            <a:schemeClr val="accent1"/>
          </a:lnRef>
          <a:fillRef idx="2">
            <a:schemeClr val="accent1"/>
          </a:fillRef>
          <a:effectRef idx="1">
            <a:schemeClr val="accent1"/>
          </a:effectRef>
          <a:fontRef idx="minor">
            <a:schemeClr val="dk1"/>
          </a:fontRef>
        </p:style>
        <p:txBody>
          <a:bodyPr wrap="square" lIns="108000" tIns="108000" rIns="108000" bIns="108000" rtlCol="0">
            <a:spAutoFit/>
          </a:bodyPr>
          <a:lstStyle/>
          <a:p>
            <a:r>
              <a:rPr lang="pt-BR" sz="2000" spc="-150" dirty="0" smtClean="0">
                <a:latin typeface="Courier New" pitchFamily="49" charset="0"/>
                <a:ea typeface="Arial Unicode MS" pitchFamily="34" charset="-128"/>
                <a:cs typeface="Courier New" pitchFamily="49" charset="0"/>
              </a:rPr>
              <a:t>import math</a:t>
            </a:r>
          </a:p>
          <a:p>
            <a:r>
              <a:rPr lang="pt-BR" sz="2000" spc="-150" dirty="0" smtClean="0">
                <a:latin typeface="Courier New" pitchFamily="49" charset="0"/>
                <a:ea typeface="Arial Unicode MS" pitchFamily="34" charset="-128"/>
                <a:cs typeface="Courier New" pitchFamily="49" charset="0"/>
              </a:rPr>
              <a:t>math.pi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re 1"/>
          <p:cNvSpPr>
            <a:spLocks noGrp="1"/>
          </p:cNvSpPr>
          <p:nvPr>
            <p:ph type="title"/>
          </p:nvPr>
        </p:nvSpPr>
        <p:spPr>
          <a:xfrm>
            <a:off x="457200" y="204774"/>
            <a:ext cx="7043738" cy="703946"/>
          </a:xfrm>
        </p:spPr>
        <p:txBody>
          <a:bodyPr anchor="t"/>
          <a:lstStyle/>
          <a:p>
            <a:r>
              <a:rPr lang="fr-FR" dirty="0" smtClean="0"/>
              <a:t>Exercices</a:t>
            </a:r>
          </a:p>
        </p:txBody>
      </p:sp>
      <p:sp>
        <p:nvSpPr>
          <p:cNvPr id="3" name="Espace réservé du contenu 2"/>
          <p:cNvSpPr>
            <a:spLocks noGrp="1"/>
          </p:cNvSpPr>
          <p:nvPr>
            <p:ph idx="1"/>
          </p:nvPr>
        </p:nvSpPr>
        <p:spPr>
          <a:xfrm>
            <a:off x="457200" y="1268760"/>
            <a:ext cx="8147248" cy="5112568"/>
          </a:xfrm>
        </p:spPr>
        <p:txBody>
          <a:bodyPr>
            <a:noAutofit/>
          </a:bodyPr>
          <a:lstStyle/>
          <a:p>
            <a:pPr marL="457200" indent="-457200">
              <a:buFont typeface="+mj-lt"/>
              <a:buAutoNum type="arabicParenR" startAt="4"/>
            </a:pPr>
            <a:r>
              <a:rPr lang="fr-FR" sz="2200" dirty="0" smtClean="0"/>
              <a:t>Écrire une fonction qui prend deux arguments, l’un d’eux étant une fonction. La première fonction doit appliquer la fonction passée en argument au second argument, et renvoyer le résultat.</a:t>
            </a:r>
          </a:p>
          <a:p>
            <a:pPr marL="457200" indent="-457200">
              <a:buFont typeface="+mj-lt"/>
              <a:buAutoNum type="arabicParenR" startAt="4"/>
            </a:pPr>
            <a:r>
              <a:rPr lang="fr-FR" sz="2200" dirty="0" smtClean="0"/>
              <a:t>Écrire une fonction qui prend une date de naissance en argument et qui retourne le nombre de jours écoulés depuis.</a:t>
            </a:r>
            <a:br>
              <a:rPr lang="fr-FR" sz="2200" dirty="0" smtClean="0"/>
            </a:br>
            <a:r>
              <a:rPr lang="fr-FR" sz="2200" dirty="0" smtClean="0"/>
              <a:t>On pensera aux années bissextiles ; une année est bissextile si : elle est </a:t>
            </a:r>
            <a:r>
              <a:rPr lang="fr-FR" sz="2200" dirty="0" err="1" smtClean="0"/>
              <a:t>divible</a:t>
            </a:r>
            <a:r>
              <a:rPr lang="fr-FR" sz="2200" dirty="0" smtClean="0"/>
              <a:t> par 4 mais par </a:t>
            </a:r>
            <a:r>
              <a:rPr lang="fr-FR" sz="2200" dirty="0" err="1" smtClean="0"/>
              <a:t>par</a:t>
            </a:r>
            <a:r>
              <a:rPr lang="fr-FR" sz="2200" dirty="0" smtClean="0"/>
              <a:t> 100, elle est divisible par 400.</a:t>
            </a:r>
            <a:br>
              <a:rPr lang="fr-FR" sz="2200" dirty="0" smtClean="0"/>
            </a:br>
            <a:r>
              <a:rPr lang="fr-FR" sz="2200" dirty="0" smtClean="0"/>
              <a:t>On pourra utiliser le module </a:t>
            </a:r>
            <a:r>
              <a:rPr lang="fr-FR" sz="2200" dirty="0" err="1" smtClean="0"/>
              <a:t>datetime</a:t>
            </a:r>
            <a:r>
              <a:rPr lang="fr-FR" sz="2200" dirty="0" smtClean="0"/>
              <a:t> pour obtenir la date du jour courant automatiquement :</a:t>
            </a:r>
          </a:p>
          <a:p>
            <a:pPr marL="457200" indent="-457200">
              <a:buFont typeface="+mj-lt"/>
              <a:buAutoNum type="arabicParenR" startAt="4"/>
            </a:pPr>
            <a:endParaRPr lang="fr-FR" sz="2200" dirty="0" smtClean="0"/>
          </a:p>
          <a:p>
            <a:pPr marL="457200" indent="-457200">
              <a:buFont typeface="+mj-lt"/>
              <a:buAutoNum type="arabicParenR" startAt="4"/>
            </a:pPr>
            <a:endParaRPr lang="fr-FR" sz="2200" dirty="0" smtClean="0"/>
          </a:p>
        </p:txBody>
      </p:sp>
      <p:sp>
        <p:nvSpPr>
          <p:cNvPr id="4" name="ZoneTexte 3"/>
          <p:cNvSpPr txBox="1"/>
          <p:nvPr/>
        </p:nvSpPr>
        <p:spPr>
          <a:xfrm>
            <a:off x="2411760" y="5229200"/>
            <a:ext cx="6408712" cy="1141439"/>
          </a:xfrm>
          <a:prstGeom prst="rect">
            <a:avLst/>
          </a:prstGeom>
        </p:spPr>
        <p:style>
          <a:lnRef idx="1">
            <a:schemeClr val="accent1"/>
          </a:lnRef>
          <a:fillRef idx="2">
            <a:schemeClr val="accent1"/>
          </a:fillRef>
          <a:effectRef idx="1">
            <a:schemeClr val="accent1"/>
          </a:effectRef>
          <a:fontRef idx="minor">
            <a:schemeClr val="dk1"/>
          </a:fontRef>
        </p:style>
        <p:txBody>
          <a:bodyPr wrap="square" lIns="108000" tIns="108000" rIns="108000" bIns="108000" rtlCol="0">
            <a:spAutoFit/>
          </a:bodyPr>
          <a:lstStyle/>
          <a:p>
            <a:r>
              <a:rPr lang="pt-BR" sz="2000" spc="-150" dirty="0" smtClean="0">
                <a:latin typeface="Courier New" pitchFamily="49" charset="0"/>
                <a:ea typeface="Arial Unicode MS" pitchFamily="34" charset="-128"/>
                <a:cs typeface="Courier New" pitchFamily="49" charset="0"/>
              </a:rPr>
              <a:t>from datetime import datetime</a:t>
            </a:r>
          </a:p>
          <a:p>
            <a:r>
              <a:rPr lang="en-US" sz="2000" spc="-150" dirty="0" smtClean="0">
                <a:latin typeface="Courier New" pitchFamily="49" charset="0"/>
                <a:ea typeface="Arial Unicode MS" pitchFamily="34" charset="-128"/>
                <a:cs typeface="Courier New" pitchFamily="49" charset="0"/>
              </a:rPr>
              <a:t>today = </a:t>
            </a:r>
            <a:r>
              <a:rPr lang="en-US" sz="2000" spc="-150" dirty="0" err="1" smtClean="0">
                <a:latin typeface="Courier New" pitchFamily="49" charset="0"/>
                <a:ea typeface="Arial Unicode MS" pitchFamily="34" charset="-128"/>
                <a:cs typeface="Courier New" pitchFamily="49" charset="0"/>
              </a:rPr>
              <a:t>datetime.today</a:t>
            </a:r>
            <a:r>
              <a:rPr lang="en-US" sz="2000" spc="-150" dirty="0" smtClean="0">
                <a:latin typeface="Courier New" pitchFamily="49" charset="0"/>
                <a:ea typeface="Arial Unicode MS" pitchFamily="34" charset="-128"/>
                <a:cs typeface="Courier New" pitchFamily="49" charset="0"/>
              </a:rPr>
              <a:t>()</a:t>
            </a:r>
          </a:p>
          <a:p>
            <a:r>
              <a:rPr lang="en-US" sz="2000" spc="-150" dirty="0" smtClean="0">
                <a:latin typeface="Courier New" pitchFamily="49" charset="0"/>
                <a:ea typeface="Arial Unicode MS" pitchFamily="34" charset="-128"/>
                <a:cs typeface="Courier New" pitchFamily="49" charset="0"/>
              </a:rPr>
              <a:t>today = </a:t>
            </a:r>
            <a:r>
              <a:rPr lang="en-US" sz="2000" spc="-150" dirty="0" err="1" smtClean="0">
                <a:latin typeface="Courier New" pitchFamily="49" charset="0"/>
                <a:ea typeface="Arial Unicode MS" pitchFamily="34" charset="-128"/>
                <a:cs typeface="Courier New" pitchFamily="49" charset="0"/>
              </a:rPr>
              <a:t>today.day</a:t>
            </a:r>
            <a:r>
              <a:rPr lang="en-US" sz="2000" spc="-150" dirty="0" smtClean="0">
                <a:latin typeface="Courier New" pitchFamily="49" charset="0"/>
                <a:ea typeface="Arial Unicode MS" pitchFamily="34" charset="-128"/>
                <a:cs typeface="Courier New" pitchFamily="49" charset="0"/>
              </a:rPr>
              <a:t>, </a:t>
            </a:r>
            <a:r>
              <a:rPr lang="en-US" sz="2000" spc="-150" dirty="0" err="1" smtClean="0">
                <a:latin typeface="Courier New" pitchFamily="49" charset="0"/>
                <a:ea typeface="Arial Unicode MS" pitchFamily="34" charset="-128"/>
                <a:cs typeface="Courier New" pitchFamily="49" charset="0"/>
              </a:rPr>
              <a:t>today.month</a:t>
            </a:r>
            <a:r>
              <a:rPr lang="en-US" sz="2000" spc="-150" dirty="0" smtClean="0">
                <a:latin typeface="Courier New" pitchFamily="49" charset="0"/>
                <a:ea typeface="Arial Unicode MS" pitchFamily="34" charset="-128"/>
                <a:cs typeface="Courier New" pitchFamily="49" charset="0"/>
              </a:rPr>
              <a:t>, </a:t>
            </a:r>
            <a:r>
              <a:rPr lang="en-US" sz="2000" spc="-150" dirty="0" err="1" smtClean="0">
                <a:latin typeface="Courier New" pitchFamily="49" charset="0"/>
                <a:ea typeface="Arial Unicode MS" pitchFamily="34" charset="-128"/>
                <a:cs typeface="Courier New" pitchFamily="49" charset="0"/>
              </a:rPr>
              <a:t>today.year</a:t>
            </a:r>
            <a:endParaRPr lang="pt-BR" sz="2000" spc="-150" dirty="0" smtClean="0">
              <a:latin typeface="Courier New" pitchFamily="49" charset="0"/>
              <a:ea typeface="Arial Unicode MS" pitchFamily="34" charset="-128"/>
              <a:cs typeface="Courier New" pitchFamily="49"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re 1"/>
          <p:cNvSpPr>
            <a:spLocks noGrp="1"/>
          </p:cNvSpPr>
          <p:nvPr>
            <p:ph type="title"/>
          </p:nvPr>
        </p:nvSpPr>
        <p:spPr>
          <a:xfrm>
            <a:off x="457200" y="204774"/>
            <a:ext cx="7043738" cy="703946"/>
          </a:xfrm>
        </p:spPr>
        <p:txBody>
          <a:bodyPr anchor="t"/>
          <a:lstStyle/>
          <a:p>
            <a:r>
              <a:rPr lang="fr-FR" dirty="0" smtClean="0"/>
              <a:t>Quelques Généralités</a:t>
            </a:r>
            <a:br>
              <a:rPr lang="fr-FR" dirty="0" smtClean="0"/>
            </a:br>
            <a:endParaRPr lang="fr-FR" dirty="0" smtClean="0"/>
          </a:p>
        </p:txBody>
      </p:sp>
      <p:sp>
        <p:nvSpPr>
          <p:cNvPr id="3" name="Espace réservé du contenu 2"/>
          <p:cNvSpPr>
            <a:spLocks noGrp="1"/>
          </p:cNvSpPr>
          <p:nvPr>
            <p:ph idx="1"/>
          </p:nvPr>
        </p:nvSpPr>
        <p:spPr>
          <a:xfrm>
            <a:off x="457200" y="1268760"/>
            <a:ext cx="4114800" cy="3888432"/>
          </a:xfrm>
        </p:spPr>
        <p:txBody>
          <a:bodyPr>
            <a:normAutofit/>
          </a:bodyPr>
          <a:lstStyle/>
          <a:p>
            <a:r>
              <a:rPr lang="fr-FR" sz="2200" dirty="0" smtClean="0"/>
              <a:t>On peut retourner explicitement une séquence, ou fournir une série de résultats séparés par des virgules, qui seront implicitement groupés dans un </a:t>
            </a:r>
            <a:r>
              <a:rPr lang="fr-FR" sz="2200" dirty="0" err="1" smtClean="0"/>
              <a:t>tuple</a:t>
            </a:r>
            <a:r>
              <a:rPr lang="fr-FR" sz="2200" dirty="0" smtClean="0"/>
              <a:t>.</a:t>
            </a:r>
          </a:p>
          <a:p>
            <a:r>
              <a:rPr lang="fr-FR" sz="2200" dirty="0" smtClean="0"/>
              <a:t>L'éventuelle première string est stockée dans l'attribut </a:t>
            </a:r>
            <a:r>
              <a:rPr lang="fr-FR" sz="2200" dirty="0" err="1" smtClean="0"/>
              <a:t>__doc__</a:t>
            </a:r>
            <a:r>
              <a:rPr lang="fr-FR" sz="2200" dirty="0" smtClean="0"/>
              <a:t>  et utilisée comme documentation.</a:t>
            </a:r>
          </a:p>
          <a:p>
            <a:endParaRPr lang="fr-FR" sz="2200" dirty="0" smtClean="0"/>
          </a:p>
        </p:txBody>
      </p:sp>
      <p:sp>
        <p:nvSpPr>
          <p:cNvPr id="4" name="ZoneTexte 3"/>
          <p:cNvSpPr txBox="1"/>
          <p:nvPr/>
        </p:nvSpPr>
        <p:spPr>
          <a:xfrm>
            <a:off x="5004048" y="1268760"/>
            <a:ext cx="3600400" cy="3911428"/>
          </a:xfrm>
          <a:prstGeom prst="rect">
            <a:avLst/>
          </a:prstGeom>
        </p:spPr>
        <p:style>
          <a:lnRef idx="1">
            <a:schemeClr val="accent1"/>
          </a:lnRef>
          <a:fillRef idx="2">
            <a:schemeClr val="accent1"/>
          </a:fillRef>
          <a:effectRef idx="1">
            <a:schemeClr val="accent1"/>
          </a:effectRef>
          <a:fontRef idx="minor">
            <a:schemeClr val="dk1"/>
          </a:fontRef>
        </p:style>
        <p:txBody>
          <a:bodyPr wrap="square" lIns="108000" tIns="108000" rIns="108000" bIns="108000" rtlCol="0">
            <a:spAutoFit/>
          </a:bodyPr>
          <a:lstStyle/>
          <a:p>
            <a:r>
              <a:rPr lang="pt-BR" sz="2000" spc="-150" dirty="0" smtClean="0">
                <a:latin typeface="Courier New" pitchFamily="49" charset="0"/>
                <a:ea typeface="Arial Unicode MS" pitchFamily="34" charset="-128"/>
                <a:cs typeface="Courier New" pitchFamily="49" charset="0"/>
              </a:rPr>
              <a:t>&gt;&gt;&gt; </a:t>
            </a:r>
            <a:r>
              <a:rPr lang="pt-BR" sz="2000" b="1" spc="-150" dirty="0" smtClean="0">
                <a:latin typeface="Courier New" pitchFamily="49" charset="0"/>
                <a:ea typeface="Arial Unicode MS" pitchFamily="34" charset="-128"/>
                <a:cs typeface="Courier New" pitchFamily="49" charset="0"/>
              </a:rPr>
              <a:t>def</a:t>
            </a:r>
            <a:r>
              <a:rPr lang="pt-BR" sz="2000" spc="-150" dirty="0" smtClean="0">
                <a:latin typeface="Courier New" pitchFamily="49" charset="0"/>
                <a:ea typeface="Arial Unicode MS" pitchFamily="34" charset="-128"/>
                <a:cs typeface="Courier New" pitchFamily="49" charset="0"/>
              </a:rPr>
              <a:t> divs(x,y)</a:t>
            </a:r>
            <a:r>
              <a:rPr lang="pt-BR" sz="2000" b="1" spc="-150" dirty="0" smtClean="0">
                <a:latin typeface="Courier New" pitchFamily="49" charset="0"/>
                <a:ea typeface="Arial Unicode MS" pitchFamily="34" charset="-128"/>
                <a:cs typeface="Courier New" pitchFamily="49" charset="0"/>
              </a:rPr>
              <a:t>:</a:t>
            </a:r>
          </a:p>
          <a:p>
            <a:r>
              <a:rPr lang="pt-BR" sz="2000" spc="-150" dirty="0" smtClean="0">
                <a:latin typeface="Courier New" pitchFamily="49" charset="0"/>
                <a:ea typeface="Arial Unicode MS" pitchFamily="34" charset="-128"/>
                <a:cs typeface="Courier New" pitchFamily="49" charset="0"/>
              </a:rPr>
              <a:t>...   'Essaie / et //.'</a:t>
            </a:r>
          </a:p>
          <a:p>
            <a:r>
              <a:rPr lang="pt-BR" sz="2000" spc="-150" dirty="0" smtClean="0">
                <a:latin typeface="Courier New" pitchFamily="49" charset="0"/>
                <a:ea typeface="Arial Unicode MS" pitchFamily="34" charset="-128"/>
                <a:cs typeface="Courier New" pitchFamily="49" charset="0"/>
              </a:rPr>
              <a:t>...   res1 = x/y</a:t>
            </a:r>
          </a:p>
          <a:p>
            <a:r>
              <a:rPr lang="pt-BR" sz="2000" spc="-150" dirty="0" smtClean="0">
                <a:latin typeface="Courier New" pitchFamily="49" charset="0"/>
                <a:ea typeface="Arial Unicode MS" pitchFamily="34" charset="-128"/>
                <a:cs typeface="Courier New" pitchFamily="49" charset="0"/>
              </a:rPr>
              <a:t>...   res2 = x//y</a:t>
            </a:r>
          </a:p>
          <a:p>
            <a:r>
              <a:rPr lang="pt-BR" sz="2000" spc="-150" dirty="0" smtClean="0">
                <a:latin typeface="Courier New" pitchFamily="49" charset="0"/>
                <a:ea typeface="Arial Unicode MS" pitchFamily="34" charset="-128"/>
                <a:cs typeface="Courier New" pitchFamily="49" charset="0"/>
              </a:rPr>
              <a:t>...   </a:t>
            </a:r>
            <a:r>
              <a:rPr lang="pt-BR" sz="2000" b="1" spc="-150" dirty="0" smtClean="0">
                <a:latin typeface="Courier New" pitchFamily="49" charset="0"/>
                <a:ea typeface="Arial Unicode MS" pitchFamily="34" charset="-128"/>
                <a:cs typeface="Courier New" pitchFamily="49" charset="0"/>
              </a:rPr>
              <a:t>return</a:t>
            </a:r>
            <a:r>
              <a:rPr lang="pt-BR" sz="2000" spc="-150" dirty="0" smtClean="0">
                <a:latin typeface="Courier New" pitchFamily="49" charset="0"/>
                <a:ea typeface="Arial Unicode MS" pitchFamily="34" charset="-128"/>
                <a:cs typeface="Courier New" pitchFamily="49" charset="0"/>
              </a:rPr>
              <a:t> res1, res2</a:t>
            </a:r>
          </a:p>
          <a:p>
            <a:r>
              <a:rPr lang="pt-BR" sz="2000" spc="-150" dirty="0" smtClean="0">
                <a:latin typeface="Courier New" pitchFamily="49" charset="0"/>
                <a:ea typeface="Arial Unicode MS" pitchFamily="34" charset="-128"/>
                <a:cs typeface="Courier New" pitchFamily="49" charset="0"/>
              </a:rPr>
              <a:t>... </a:t>
            </a:r>
          </a:p>
          <a:p>
            <a:r>
              <a:rPr lang="pt-BR" sz="2000" spc="-150" dirty="0" smtClean="0">
                <a:latin typeface="Courier New" pitchFamily="49" charset="0"/>
                <a:ea typeface="Arial Unicode MS" pitchFamily="34" charset="-128"/>
                <a:cs typeface="Courier New" pitchFamily="49" charset="0"/>
              </a:rPr>
              <a:t>&gt;&gt;&gt; print(divs.__doc__)</a:t>
            </a:r>
          </a:p>
          <a:p>
            <a:r>
              <a:rPr lang="pt-BR" sz="2000" spc="-150" dirty="0" smtClean="0">
                <a:latin typeface="Courier New" pitchFamily="49" charset="0"/>
                <a:ea typeface="Arial Unicode MS" pitchFamily="34" charset="-128"/>
                <a:cs typeface="Courier New" pitchFamily="49" charset="0"/>
              </a:rPr>
              <a:t>Essaie / et //. </a:t>
            </a:r>
          </a:p>
          <a:p>
            <a:r>
              <a:rPr lang="pt-BR" sz="2000" spc="-150" dirty="0" smtClean="0">
                <a:latin typeface="Courier New" pitchFamily="49" charset="0"/>
                <a:ea typeface="Arial Unicode MS" pitchFamily="34" charset="-128"/>
                <a:cs typeface="Courier New" pitchFamily="49" charset="0"/>
              </a:rPr>
              <a:t>&gt;&gt;&gt; divs</a:t>
            </a:r>
          </a:p>
          <a:p>
            <a:r>
              <a:rPr lang="pt-BR" sz="2000" spc="-150" dirty="0" smtClean="0">
                <a:latin typeface="Courier New" pitchFamily="49" charset="0"/>
                <a:ea typeface="Arial Unicode MS" pitchFamily="34" charset="-128"/>
                <a:cs typeface="Courier New" pitchFamily="49" charset="0"/>
              </a:rPr>
              <a:t>&lt;function divs at ...&gt;</a:t>
            </a:r>
          </a:p>
          <a:p>
            <a:r>
              <a:rPr lang="pt-BR" sz="2000" spc="-150" dirty="0" smtClean="0">
                <a:latin typeface="Courier New" pitchFamily="49" charset="0"/>
                <a:ea typeface="Arial Unicode MS" pitchFamily="34" charset="-128"/>
                <a:cs typeface="Courier New" pitchFamily="49" charset="0"/>
              </a:rPr>
              <a:t>&gt;&gt;&gt; divs(2.,3.)</a:t>
            </a:r>
          </a:p>
          <a:p>
            <a:r>
              <a:rPr lang="pt-BR" sz="2000" spc="-150" dirty="0" smtClean="0">
                <a:latin typeface="Courier New" pitchFamily="49" charset="0"/>
                <a:ea typeface="Arial Unicode MS" pitchFamily="34" charset="-128"/>
                <a:cs typeface="Courier New" pitchFamily="49" charset="0"/>
              </a:rPr>
              <a:t>(0.6666666666666666, 0.0)</a:t>
            </a:r>
          </a:p>
        </p:txBody>
      </p:sp>
      <p:sp>
        <p:nvSpPr>
          <p:cNvPr id="5" name="Espace réservé du contenu 2"/>
          <p:cNvSpPr txBox="1">
            <a:spLocks/>
          </p:cNvSpPr>
          <p:nvPr/>
        </p:nvSpPr>
        <p:spPr bwMode="auto">
          <a:xfrm>
            <a:off x="395536" y="5445224"/>
            <a:ext cx="8208912" cy="1187896"/>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p>
            <a:pPr marL="342900" marR="0" lvl="0" indent="-342900" algn="l" defTabSz="914400" rtl="0" eaLnBrk="0" fontAlgn="base" latinLnBrk="0" hangingPunct="0">
              <a:lnSpc>
                <a:spcPct val="100000"/>
              </a:lnSpc>
              <a:spcBef>
                <a:spcPct val="20000"/>
              </a:spcBef>
              <a:spcAft>
                <a:spcPct val="0"/>
              </a:spcAft>
              <a:buClr>
                <a:schemeClr val="tx2"/>
              </a:buClr>
              <a:buSzPct val="70000"/>
              <a:buFont typeface="Wingdings" pitchFamily="2" charset="2"/>
              <a:buChar char="l"/>
              <a:tabLst/>
              <a:defRPr/>
            </a:pPr>
            <a:r>
              <a:rPr kumimoji="0" lang="fr-FR" sz="2200" b="0" i="0" u="none" strike="noStrike" kern="0" cap="none" spc="0" normalizeH="0" baseline="0" noProof="0" dirty="0" smtClean="0">
                <a:ln>
                  <a:noFill/>
                </a:ln>
                <a:solidFill>
                  <a:schemeClr val="tx1"/>
                </a:solidFill>
                <a:effectLst/>
                <a:uLnTx/>
                <a:uFillTx/>
                <a:latin typeface="+mn-lt"/>
                <a:ea typeface="+mn-ea"/>
                <a:cs typeface="+mn-cs"/>
              </a:rPr>
              <a:t>Les variables affectées sont locales à la fonction.</a:t>
            </a:r>
          </a:p>
          <a:p>
            <a:pPr marL="342900" marR="0" lvl="0" indent="-342900" algn="l" defTabSz="914400" rtl="0" eaLnBrk="0" fontAlgn="base" latinLnBrk="0" hangingPunct="0">
              <a:lnSpc>
                <a:spcPct val="100000"/>
              </a:lnSpc>
              <a:spcBef>
                <a:spcPct val="20000"/>
              </a:spcBef>
              <a:spcAft>
                <a:spcPct val="0"/>
              </a:spcAft>
              <a:buClr>
                <a:schemeClr val="tx2"/>
              </a:buClr>
              <a:buSzPct val="70000"/>
              <a:buFont typeface="Wingdings" pitchFamily="2" charset="2"/>
              <a:buChar char="l"/>
              <a:tabLst/>
              <a:defRPr/>
            </a:pPr>
            <a:r>
              <a:rPr lang="fr-FR" sz="2200" kern="0" dirty="0" smtClean="0">
                <a:latin typeface="+mn-lt"/>
              </a:rPr>
              <a:t>Une fonction est un objet appelable, que l'on exécute en </a:t>
            </a:r>
            <a:r>
              <a:rPr lang="fr-FR" sz="2200" kern="0" dirty="0" err="1" smtClean="0">
                <a:latin typeface="+mn-lt"/>
              </a:rPr>
              <a:t>applicant</a:t>
            </a:r>
            <a:r>
              <a:rPr lang="fr-FR" sz="2200" kern="0" dirty="0" smtClean="0">
                <a:latin typeface="+mn-lt"/>
              </a:rPr>
              <a:t> des parenthèses (même vides).</a:t>
            </a:r>
            <a:endParaRPr kumimoji="0" lang="fr-FR" sz="22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chemeClr val="tx2"/>
              </a:buClr>
              <a:buSzPct val="70000"/>
              <a:buFont typeface="Wingdings" pitchFamily="2" charset="2"/>
              <a:buChar char="l"/>
              <a:tabLst/>
              <a:defRPr/>
            </a:pPr>
            <a:endParaRPr kumimoji="0" lang="fr-FR" sz="2200" b="0" i="0" u="none" strike="noStrike" kern="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re 1"/>
          <p:cNvSpPr>
            <a:spLocks noGrp="1"/>
          </p:cNvSpPr>
          <p:nvPr>
            <p:ph type="title"/>
          </p:nvPr>
        </p:nvSpPr>
        <p:spPr>
          <a:xfrm>
            <a:off x="457200" y="204774"/>
            <a:ext cx="7043738" cy="703946"/>
          </a:xfrm>
        </p:spPr>
        <p:txBody>
          <a:bodyPr anchor="t"/>
          <a:lstStyle/>
          <a:p>
            <a:r>
              <a:rPr lang="fr-FR" dirty="0" smtClean="0"/>
              <a:t>Arguments par défaut</a:t>
            </a:r>
            <a:br>
              <a:rPr lang="fr-FR" dirty="0" smtClean="0"/>
            </a:br>
            <a:endParaRPr lang="fr-FR" dirty="0" smtClean="0"/>
          </a:p>
        </p:txBody>
      </p:sp>
      <p:sp>
        <p:nvSpPr>
          <p:cNvPr id="3" name="Espace réservé du contenu 2"/>
          <p:cNvSpPr>
            <a:spLocks noGrp="1"/>
          </p:cNvSpPr>
          <p:nvPr>
            <p:ph idx="1"/>
          </p:nvPr>
        </p:nvSpPr>
        <p:spPr>
          <a:xfrm>
            <a:off x="457200" y="1268760"/>
            <a:ext cx="4114800" cy="5112568"/>
          </a:xfrm>
        </p:spPr>
        <p:txBody>
          <a:bodyPr>
            <a:normAutofit/>
          </a:bodyPr>
          <a:lstStyle/>
          <a:p>
            <a:r>
              <a:rPr lang="fr-FR" sz="2200" dirty="0" smtClean="0"/>
              <a:t>On peut fournir des valeurs par défaut, en </a:t>
            </a:r>
            <a:r>
              <a:rPr lang="fr-FR" sz="2200" dirty="0" err="1" smtClean="0"/>
              <a:t>commencant</a:t>
            </a:r>
            <a:r>
              <a:rPr lang="fr-FR" sz="2200" dirty="0" smtClean="0"/>
              <a:t> par les derniers arguments.</a:t>
            </a:r>
          </a:p>
          <a:p>
            <a:r>
              <a:rPr lang="fr-FR" sz="2200" dirty="0" smtClean="0"/>
              <a:t>L'expression qui fournit la valeur par défaut est évaluée lors de la définition de la fonction</a:t>
            </a:r>
          </a:p>
          <a:p>
            <a:endParaRPr lang="fr-FR" sz="2200" dirty="0" smtClean="0"/>
          </a:p>
          <a:p>
            <a:endParaRPr lang="fr-FR" sz="2200" dirty="0" smtClean="0"/>
          </a:p>
          <a:p>
            <a:pPr>
              <a:buFont typeface="Wingdings" pitchFamily="2" charset="2"/>
              <a:buChar char="Ø"/>
            </a:pPr>
            <a:r>
              <a:rPr lang="fr-FR" sz="2200" dirty="0" smtClean="0"/>
              <a:t>Evitez d'utiliser une valeur par </a:t>
            </a:r>
            <a:r>
              <a:rPr lang="fr-FR" sz="2200" dirty="0" err="1" smtClean="0"/>
              <a:t>defaut</a:t>
            </a:r>
            <a:r>
              <a:rPr lang="fr-FR" sz="2200" dirty="0" smtClean="0"/>
              <a:t> modifiable, car elle n'est évaluée qu'une seule fois puis réutilisée…</a:t>
            </a:r>
          </a:p>
          <a:p>
            <a:endParaRPr lang="fr-FR" sz="2200" dirty="0" smtClean="0"/>
          </a:p>
        </p:txBody>
      </p:sp>
      <p:sp>
        <p:nvSpPr>
          <p:cNvPr id="4" name="ZoneTexte 3"/>
          <p:cNvSpPr txBox="1"/>
          <p:nvPr/>
        </p:nvSpPr>
        <p:spPr>
          <a:xfrm>
            <a:off x="5004048" y="1268760"/>
            <a:ext cx="3600400" cy="2064769"/>
          </a:xfrm>
          <a:prstGeom prst="rect">
            <a:avLst/>
          </a:prstGeom>
        </p:spPr>
        <p:style>
          <a:lnRef idx="1">
            <a:schemeClr val="accent1"/>
          </a:lnRef>
          <a:fillRef idx="2">
            <a:schemeClr val="accent1"/>
          </a:fillRef>
          <a:effectRef idx="1">
            <a:schemeClr val="accent1"/>
          </a:effectRef>
          <a:fontRef idx="minor">
            <a:schemeClr val="dk1"/>
          </a:fontRef>
        </p:style>
        <p:txBody>
          <a:bodyPr wrap="square" lIns="108000" tIns="108000" rIns="108000" bIns="108000" rtlCol="0">
            <a:spAutoFit/>
          </a:bodyPr>
          <a:lstStyle/>
          <a:p>
            <a:r>
              <a:rPr lang="pt-BR" sz="2000" spc="-150" dirty="0" smtClean="0">
                <a:latin typeface="Courier New" pitchFamily="49" charset="0"/>
                <a:ea typeface="Arial Unicode MS" pitchFamily="34" charset="-128"/>
                <a:cs typeface="Courier New" pitchFamily="49" charset="0"/>
              </a:rPr>
              <a:t>&gt;&gt;&gt; i = 5</a:t>
            </a:r>
          </a:p>
          <a:p>
            <a:r>
              <a:rPr lang="pt-BR" sz="2000" spc="-150" dirty="0" smtClean="0">
                <a:latin typeface="Courier New" pitchFamily="49" charset="0"/>
                <a:ea typeface="Arial Unicode MS" pitchFamily="34" charset="-128"/>
                <a:cs typeface="Courier New" pitchFamily="49" charset="0"/>
              </a:rPr>
              <a:t>&gt;&gt;&gt; def f(arg=i):</a:t>
            </a:r>
          </a:p>
          <a:p>
            <a:r>
              <a:rPr lang="pt-BR" sz="2000" spc="-150" dirty="0" smtClean="0">
                <a:latin typeface="Courier New" pitchFamily="49" charset="0"/>
                <a:ea typeface="Arial Unicode MS" pitchFamily="34" charset="-128"/>
                <a:cs typeface="Courier New" pitchFamily="49" charset="0"/>
              </a:rPr>
              <a:t>...   return arg</a:t>
            </a:r>
          </a:p>
          <a:p>
            <a:r>
              <a:rPr lang="pt-BR" sz="2000" spc="-150" dirty="0" smtClean="0">
                <a:latin typeface="Courier New" pitchFamily="49" charset="0"/>
                <a:ea typeface="Arial Unicode MS" pitchFamily="34" charset="-128"/>
                <a:cs typeface="Courier New" pitchFamily="49" charset="0"/>
              </a:rPr>
              <a:t>&gt;&gt;&gt; i = 6</a:t>
            </a:r>
          </a:p>
          <a:p>
            <a:r>
              <a:rPr lang="pt-BR" sz="2000" spc="-150" dirty="0" smtClean="0">
                <a:latin typeface="Courier New" pitchFamily="49" charset="0"/>
                <a:ea typeface="Arial Unicode MS" pitchFamily="34" charset="-128"/>
                <a:cs typeface="Courier New" pitchFamily="49" charset="0"/>
              </a:rPr>
              <a:t>&gt;&gt;&gt; f()</a:t>
            </a:r>
          </a:p>
          <a:p>
            <a:r>
              <a:rPr lang="pt-BR" sz="2000" spc="-150" dirty="0" smtClean="0">
                <a:latin typeface="Courier New" pitchFamily="49" charset="0"/>
                <a:ea typeface="Arial Unicode MS" pitchFamily="34" charset="-128"/>
                <a:cs typeface="Courier New" pitchFamily="49" charset="0"/>
              </a:rPr>
              <a:t>5</a:t>
            </a:r>
          </a:p>
        </p:txBody>
      </p:sp>
      <p:sp>
        <p:nvSpPr>
          <p:cNvPr id="6" name="ZoneTexte 5"/>
          <p:cNvSpPr txBox="1"/>
          <p:nvPr/>
        </p:nvSpPr>
        <p:spPr>
          <a:xfrm>
            <a:off x="5004048" y="3645024"/>
            <a:ext cx="3600400" cy="2680322"/>
          </a:xfrm>
          <a:prstGeom prst="rect">
            <a:avLst/>
          </a:prstGeom>
        </p:spPr>
        <p:style>
          <a:lnRef idx="1">
            <a:schemeClr val="accent1"/>
          </a:lnRef>
          <a:fillRef idx="2">
            <a:schemeClr val="accent1"/>
          </a:fillRef>
          <a:effectRef idx="1">
            <a:schemeClr val="accent1"/>
          </a:effectRef>
          <a:fontRef idx="minor">
            <a:schemeClr val="dk1"/>
          </a:fontRef>
        </p:style>
        <p:txBody>
          <a:bodyPr wrap="square" lIns="108000" tIns="108000" rIns="108000" bIns="108000" rtlCol="0">
            <a:spAutoFit/>
          </a:bodyPr>
          <a:lstStyle/>
          <a:p>
            <a:r>
              <a:rPr lang="en-US" sz="2000" spc="-150" dirty="0" smtClean="0">
                <a:latin typeface="Courier New" pitchFamily="49" charset="0"/>
                <a:ea typeface="Arial Unicode MS" pitchFamily="34" charset="-128"/>
                <a:cs typeface="Courier New" pitchFamily="49" charset="0"/>
              </a:rPr>
              <a:t>&gt;&gt;&gt; def f(a, L=[]):</a:t>
            </a:r>
          </a:p>
          <a:p>
            <a:r>
              <a:rPr lang="en-US" sz="2000" spc="-150" dirty="0" smtClean="0">
                <a:latin typeface="Courier New" pitchFamily="49" charset="0"/>
                <a:ea typeface="Arial Unicode MS" pitchFamily="34" charset="-128"/>
                <a:cs typeface="Courier New" pitchFamily="49" charset="0"/>
              </a:rPr>
              <a:t>...     </a:t>
            </a:r>
            <a:r>
              <a:rPr lang="en-US" sz="2000" spc="-150" dirty="0" err="1" smtClean="0">
                <a:latin typeface="Courier New" pitchFamily="49" charset="0"/>
                <a:ea typeface="Arial Unicode MS" pitchFamily="34" charset="-128"/>
                <a:cs typeface="Courier New" pitchFamily="49" charset="0"/>
              </a:rPr>
              <a:t>L.append</a:t>
            </a:r>
            <a:r>
              <a:rPr lang="en-US" sz="2000" spc="-150" dirty="0" smtClean="0">
                <a:latin typeface="Courier New" pitchFamily="49" charset="0"/>
                <a:ea typeface="Arial Unicode MS" pitchFamily="34" charset="-128"/>
                <a:cs typeface="Courier New" pitchFamily="49" charset="0"/>
              </a:rPr>
              <a:t>(a)</a:t>
            </a:r>
          </a:p>
          <a:p>
            <a:r>
              <a:rPr lang="en-US" sz="2000" spc="-150" dirty="0" smtClean="0">
                <a:latin typeface="Courier New" pitchFamily="49" charset="0"/>
                <a:ea typeface="Arial Unicode MS" pitchFamily="34" charset="-128"/>
                <a:cs typeface="Courier New" pitchFamily="49" charset="0"/>
              </a:rPr>
              <a:t>...     return L</a:t>
            </a:r>
          </a:p>
          <a:p>
            <a:r>
              <a:rPr lang="en-US" sz="2000" spc="-150" dirty="0" smtClean="0">
                <a:latin typeface="Courier New" pitchFamily="49" charset="0"/>
                <a:ea typeface="Arial Unicode MS" pitchFamily="34" charset="-128"/>
                <a:cs typeface="Courier New" pitchFamily="49" charset="0"/>
              </a:rPr>
              <a:t>&gt;&gt;&gt; for </a:t>
            </a:r>
            <a:r>
              <a:rPr lang="en-US" sz="2000" spc="-150" dirty="0" err="1" smtClean="0">
                <a:latin typeface="Courier New" pitchFamily="49" charset="0"/>
                <a:ea typeface="Arial Unicode MS" pitchFamily="34" charset="-128"/>
                <a:cs typeface="Courier New" pitchFamily="49" charset="0"/>
              </a:rPr>
              <a:t>i</a:t>
            </a:r>
            <a:r>
              <a:rPr lang="en-US" sz="2000" spc="-150" dirty="0" smtClean="0">
                <a:latin typeface="Courier New" pitchFamily="49" charset="0"/>
                <a:ea typeface="Arial Unicode MS" pitchFamily="34" charset="-128"/>
                <a:cs typeface="Courier New" pitchFamily="49" charset="0"/>
              </a:rPr>
              <a:t> in range(3):</a:t>
            </a:r>
          </a:p>
          <a:p>
            <a:r>
              <a:rPr lang="en-US" sz="2000" spc="-150" dirty="0" smtClean="0">
                <a:latin typeface="Courier New" pitchFamily="49" charset="0"/>
                <a:ea typeface="Arial Unicode MS" pitchFamily="34" charset="-128"/>
                <a:cs typeface="Courier New" pitchFamily="49" charset="0"/>
              </a:rPr>
              <a:t>...     print(f(</a:t>
            </a:r>
            <a:r>
              <a:rPr lang="en-US" sz="2000" spc="-150" dirty="0" err="1" smtClean="0">
                <a:latin typeface="Courier New" pitchFamily="49" charset="0"/>
                <a:ea typeface="Arial Unicode MS" pitchFamily="34" charset="-128"/>
                <a:cs typeface="Courier New" pitchFamily="49" charset="0"/>
              </a:rPr>
              <a:t>i</a:t>
            </a:r>
            <a:r>
              <a:rPr lang="en-US" sz="2000" spc="-150" dirty="0" smtClean="0">
                <a:latin typeface="Courier New" pitchFamily="49" charset="0"/>
                <a:ea typeface="Arial Unicode MS" pitchFamily="34" charset="-128"/>
                <a:cs typeface="Courier New" pitchFamily="49" charset="0"/>
              </a:rPr>
              <a:t>))</a:t>
            </a:r>
          </a:p>
          <a:p>
            <a:r>
              <a:rPr lang="en-US" sz="2000" spc="-150" dirty="0" smtClean="0">
                <a:latin typeface="Courier New" pitchFamily="49" charset="0"/>
                <a:ea typeface="Arial Unicode MS" pitchFamily="34" charset="-128"/>
                <a:cs typeface="Courier New" pitchFamily="49" charset="0"/>
              </a:rPr>
              <a:t>[0]</a:t>
            </a:r>
          </a:p>
          <a:p>
            <a:r>
              <a:rPr lang="en-US" sz="2000" spc="-150" dirty="0" smtClean="0">
                <a:latin typeface="Courier New" pitchFamily="49" charset="0"/>
                <a:ea typeface="Arial Unicode MS" pitchFamily="34" charset="-128"/>
                <a:cs typeface="Courier New" pitchFamily="49" charset="0"/>
              </a:rPr>
              <a:t>[0, 1]</a:t>
            </a:r>
          </a:p>
          <a:p>
            <a:r>
              <a:rPr lang="en-US" sz="2000" spc="-150" dirty="0" smtClean="0">
                <a:latin typeface="Courier New" pitchFamily="49" charset="0"/>
                <a:ea typeface="Arial Unicode MS" pitchFamily="34" charset="-128"/>
                <a:cs typeface="Courier New" pitchFamily="49" charset="0"/>
              </a:rPr>
              <a:t>[0, 1, 2]</a:t>
            </a:r>
            <a:endParaRPr lang="pt-BR" sz="2000" spc="-150" dirty="0" smtClean="0">
              <a:latin typeface="Courier New" pitchFamily="49" charset="0"/>
              <a:ea typeface="Arial Unicode MS" pitchFamily="34" charset="-128"/>
              <a:cs typeface="Courier New" pitchFamily="49"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re 1"/>
          <p:cNvSpPr>
            <a:spLocks noGrp="1"/>
          </p:cNvSpPr>
          <p:nvPr>
            <p:ph type="title"/>
          </p:nvPr>
        </p:nvSpPr>
        <p:spPr>
          <a:xfrm>
            <a:off x="457200" y="204774"/>
            <a:ext cx="7043738" cy="703946"/>
          </a:xfrm>
        </p:spPr>
        <p:txBody>
          <a:bodyPr anchor="t"/>
          <a:lstStyle/>
          <a:p>
            <a:r>
              <a:rPr lang="fr-FR" dirty="0" smtClean="0"/>
              <a:t>Arguments nommés</a:t>
            </a:r>
          </a:p>
        </p:txBody>
      </p:sp>
      <p:sp>
        <p:nvSpPr>
          <p:cNvPr id="3" name="Espace réservé du contenu 2"/>
          <p:cNvSpPr>
            <a:spLocks noGrp="1"/>
          </p:cNvSpPr>
          <p:nvPr>
            <p:ph idx="1"/>
          </p:nvPr>
        </p:nvSpPr>
        <p:spPr>
          <a:xfrm>
            <a:off x="457200" y="1268760"/>
            <a:ext cx="4546848" cy="5112568"/>
          </a:xfrm>
        </p:spPr>
        <p:txBody>
          <a:bodyPr>
            <a:normAutofit/>
          </a:bodyPr>
          <a:lstStyle/>
          <a:p>
            <a:r>
              <a:rPr lang="fr-FR" sz="2200" dirty="0" smtClean="0"/>
              <a:t>Lors d'un appel de fonction, on peut placer des arguments nommés en fin de liste.</a:t>
            </a:r>
          </a:p>
          <a:p>
            <a:endParaRPr lang="fr-FR" sz="2200" dirty="0" smtClean="0"/>
          </a:p>
        </p:txBody>
      </p:sp>
      <p:sp>
        <p:nvSpPr>
          <p:cNvPr id="4" name="ZoneTexte 3"/>
          <p:cNvSpPr txBox="1"/>
          <p:nvPr/>
        </p:nvSpPr>
        <p:spPr>
          <a:xfrm>
            <a:off x="5292080" y="1268760"/>
            <a:ext cx="3312368" cy="3911428"/>
          </a:xfrm>
          <a:prstGeom prst="rect">
            <a:avLst/>
          </a:prstGeom>
        </p:spPr>
        <p:style>
          <a:lnRef idx="1">
            <a:schemeClr val="accent1"/>
          </a:lnRef>
          <a:fillRef idx="2">
            <a:schemeClr val="accent1"/>
          </a:fillRef>
          <a:effectRef idx="1">
            <a:schemeClr val="accent1"/>
          </a:effectRef>
          <a:fontRef idx="minor">
            <a:schemeClr val="dk1"/>
          </a:fontRef>
        </p:style>
        <p:txBody>
          <a:bodyPr wrap="square" lIns="108000" tIns="108000" rIns="108000" bIns="108000" rtlCol="0">
            <a:spAutoFit/>
          </a:bodyPr>
          <a:lstStyle/>
          <a:p>
            <a:r>
              <a:rPr lang="en-US" sz="2000" spc="-150" dirty="0" smtClean="0">
                <a:latin typeface="Courier New" pitchFamily="49" charset="0"/>
                <a:ea typeface="Arial Unicode MS" pitchFamily="34" charset="-128"/>
                <a:cs typeface="Courier New" pitchFamily="49" charset="0"/>
              </a:rPr>
              <a:t>&gt;&gt;&gt; def test(s, </a:t>
            </a:r>
            <a:r>
              <a:rPr lang="en-US" sz="2000" spc="-150" dirty="0" err="1" smtClean="0">
                <a:latin typeface="Courier New" pitchFamily="49" charset="0"/>
                <a:ea typeface="Arial Unicode MS" pitchFamily="34" charset="-128"/>
                <a:cs typeface="Courier New" pitchFamily="49" charset="0"/>
              </a:rPr>
              <a:t>i</a:t>
            </a:r>
            <a:r>
              <a:rPr lang="en-US" sz="2000" spc="-150" dirty="0" smtClean="0">
                <a:latin typeface="Courier New" pitchFamily="49" charset="0"/>
                <a:ea typeface="Arial Unicode MS" pitchFamily="34" charset="-128"/>
                <a:cs typeface="Courier New" pitchFamily="49" charset="0"/>
              </a:rPr>
              <a:t>=2):</a:t>
            </a:r>
          </a:p>
          <a:p>
            <a:r>
              <a:rPr lang="en-US" sz="2000" spc="-150" dirty="0" smtClean="0">
                <a:latin typeface="Courier New" pitchFamily="49" charset="0"/>
                <a:ea typeface="Arial Unicode MS" pitchFamily="34" charset="-128"/>
                <a:cs typeface="Courier New" pitchFamily="49" charset="0"/>
              </a:rPr>
              <a:t>...   print(</a:t>
            </a:r>
            <a:r>
              <a:rPr lang="en-US" sz="2000" spc="-150" dirty="0" err="1" smtClean="0">
                <a:latin typeface="Courier New" pitchFamily="49" charset="0"/>
                <a:ea typeface="Arial Unicode MS" pitchFamily="34" charset="-128"/>
                <a:cs typeface="Courier New" pitchFamily="49" charset="0"/>
              </a:rPr>
              <a:t>s,i</a:t>
            </a:r>
            <a:r>
              <a:rPr lang="en-US" sz="2000" spc="-150" dirty="0" smtClean="0">
                <a:latin typeface="Courier New" pitchFamily="49" charset="0"/>
                <a:ea typeface="Arial Unicode MS" pitchFamily="34" charset="-128"/>
                <a:cs typeface="Courier New" pitchFamily="49" charset="0"/>
              </a:rPr>
              <a:t>)</a:t>
            </a:r>
          </a:p>
          <a:p>
            <a:r>
              <a:rPr lang="en-US" sz="2000" spc="-150" dirty="0" smtClean="0">
                <a:latin typeface="Courier New" pitchFamily="49" charset="0"/>
                <a:ea typeface="Arial Unicode MS" pitchFamily="34" charset="-128"/>
                <a:cs typeface="Courier New" pitchFamily="49" charset="0"/>
              </a:rPr>
              <a:t>&gt;&gt;&gt; test('</a:t>
            </a:r>
            <a:r>
              <a:rPr lang="en-US" sz="2000" spc="-150" dirty="0" err="1" smtClean="0">
                <a:latin typeface="Courier New" pitchFamily="49" charset="0"/>
                <a:ea typeface="Arial Unicode MS" pitchFamily="34" charset="-128"/>
                <a:cs typeface="Courier New" pitchFamily="49" charset="0"/>
              </a:rPr>
              <a:t>abc</a:t>
            </a:r>
            <a:r>
              <a:rPr lang="en-US" sz="2000" spc="-150" dirty="0" smtClean="0">
                <a:latin typeface="Courier New" pitchFamily="49" charset="0"/>
                <a:ea typeface="Arial Unicode MS" pitchFamily="34" charset="-128"/>
                <a:cs typeface="Courier New" pitchFamily="49" charset="0"/>
              </a:rPr>
              <a:t>', 1)</a:t>
            </a:r>
          </a:p>
          <a:p>
            <a:r>
              <a:rPr lang="en-US" sz="2000" spc="-150" dirty="0" err="1" smtClean="0">
                <a:latin typeface="Courier New" pitchFamily="49" charset="0"/>
                <a:ea typeface="Arial Unicode MS" pitchFamily="34" charset="-128"/>
                <a:cs typeface="Courier New" pitchFamily="49" charset="0"/>
              </a:rPr>
              <a:t>abc</a:t>
            </a:r>
            <a:r>
              <a:rPr lang="en-US" sz="2000" spc="-150" dirty="0" smtClean="0">
                <a:latin typeface="Courier New" pitchFamily="49" charset="0"/>
                <a:ea typeface="Arial Unicode MS" pitchFamily="34" charset="-128"/>
                <a:cs typeface="Courier New" pitchFamily="49" charset="0"/>
              </a:rPr>
              <a:t> 1</a:t>
            </a:r>
          </a:p>
          <a:p>
            <a:r>
              <a:rPr lang="en-US" sz="2000" spc="-150" dirty="0" smtClean="0">
                <a:latin typeface="Courier New" pitchFamily="49" charset="0"/>
                <a:ea typeface="Arial Unicode MS" pitchFamily="34" charset="-128"/>
                <a:cs typeface="Courier New" pitchFamily="49" charset="0"/>
              </a:rPr>
              <a:t>&gt;&gt;&gt; test('</a:t>
            </a:r>
            <a:r>
              <a:rPr lang="en-US" sz="2000" spc="-150" dirty="0" err="1" smtClean="0">
                <a:latin typeface="Courier New" pitchFamily="49" charset="0"/>
                <a:ea typeface="Arial Unicode MS" pitchFamily="34" charset="-128"/>
                <a:cs typeface="Courier New" pitchFamily="49" charset="0"/>
              </a:rPr>
              <a:t>abc</a:t>
            </a:r>
            <a:r>
              <a:rPr lang="en-US" sz="2000" spc="-150" dirty="0" smtClean="0">
                <a:latin typeface="Courier New" pitchFamily="49" charset="0"/>
                <a:ea typeface="Arial Unicode MS" pitchFamily="34" charset="-128"/>
                <a:cs typeface="Courier New" pitchFamily="49" charset="0"/>
              </a:rPr>
              <a:t>', </a:t>
            </a:r>
            <a:r>
              <a:rPr lang="en-US" sz="2000" spc="-150" dirty="0" err="1" smtClean="0">
                <a:latin typeface="Courier New" pitchFamily="49" charset="0"/>
                <a:ea typeface="Arial Unicode MS" pitchFamily="34" charset="-128"/>
                <a:cs typeface="Courier New" pitchFamily="49" charset="0"/>
              </a:rPr>
              <a:t>i</a:t>
            </a:r>
            <a:r>
              <a:rPr lang="en-US" sz="2000" spc="-150" dirty="0" smtClean="0">
                <a:latin typeface="Courier New" pitchFamily="49" charset="0"/>
                <a:ea typeface="Arial Unicode MS" pitchFamily="34" charset="-128"/>
                <a:cs typeface="Courier New" pitchFamily="49" charset="0"/>
              </a:rPr>
              <a:t>=1)</a:t>
            </a:r>
          </a:p>
          <a:p>
            <a:r>
              <a:rPr lang="en-US" sz="2000" spc="-150" dirty="0" err="1" smtClean="0">
                <a:latin typeface="Courier New" pitchFamily="49" charset="0"/>
                <a:ea typeface="Arial Unicode MS" pitchFamily="34" charset="-128"/>
                <a:cs typeface="Courier New" pitchFamily="49" charset="0"/>
              </a:rPr>
              <a:t>abc</a:t>
            </a:r>
            <a:r>
              <a:rPr lang="en-US" sz="2000" spc="-150" dirty="0" smtClean="0">
                <a:latin typeface="Courier New" pitchFamily="49" charset="0"/>
                <a:ea typeface="Arial Unicode MS" pitchFamily="34" charset="-128"/>
                <a:cs typeface="Courier New" pitchFamily="49" charset="0"/>
              </a:rPr>
              <a:t> 1</a:t>
            </a:r>
          </a:p>
          <a:p>
            <a:r>
              <a:rPr lang="en-US" sz="2000" spc="-150" dirty="0" smtClean="0">
                <a:latin typeface="Courier New" pitchFamily="49" charset="0"/>
                <a:ea typeface="Arial Unicode MS" pitchFamily="34" charset="-128"/>
                <a:cs typeface="Courier New" pitchFamily="49" charset="0"/>
              </a:rPr>
              <a:t>&gt;&gt;&gt; test(s='</a:t>
            </a:r>
            <a:r>
              <a:rPr lang="en-US" sz="2000" spc="-150" dirty="0" err="1" smtClean="0">
                <a:latin typeface="Courier New" pitchFamily="49" charset="0"/>
                <a:ea typeface="Arial Unicode MS" pitchFamily="34" charset="-128"/>
                <a:cs typeface="Courier New" pitchFamily="49" charset="0"/>
              </a:rPr>
              <a:t>abc</a:t>
            </a:r>
            <a:r>
              <a:rPr lang="en-US" sz="2000" spc="-150" dirty="0" smtClean="0">
                <a:latin typeface="Courier New" pitchFamily="49" charset="0"/>
                <a:ea typeface="Arial Unicode MS" pitchFamily="34" charset="-128"/>
                <a:cs typeface="Courier New" pitchFamily="49" charset="0"/>
              </a:rPr>
              <a:t>', </a:t>
            </a:r>
            <a:r>
              <a:rPr lang="en-US" sz="2000" spc="-150" dirty="0" err="1" smtClean="0">
                <a:latin typeface="Courier New" pitchFamily="49" charset="0"/>
                <a:ea typeface="Arial Unicode MS" pitchFamily="34" charset="-128"/>
                <a:cs typeface="Courier New" pitchFamily="49" charset="0"/>
              </a:rPr>
              <a:t>i</a:t>
            </a:r>
            <a:r>
              <a:rPr lang="en-US" sz="2000" spc="-150" dirty="0" smtClean="0">
                <a:latin typeface="Courier New" pitchFamily="49" charset="0"/>
                <a:ea typeface="Arial Unicode MS" pitchFamily="34" charset="-128"/>
                <a:cs typeface="Courier New" pitchFamily="49" charset="0"/>
              </a:rPr>
              <a:t>=1)</a:t>
            </a:r>
          </a:p>
          <a:p>
            <a:r>
              <a:rPr lang="en-US" sz="2000" spc="-150" dirty="0" err="1" smtClean="0">
                <a:latin typeface="Courier New" pitchFamily="49" charset="0"/>
                <a:ea typeface="Arial Unicode MS" pitchFamily="34" charset="-128"/>
                <a:cs typeface="Courier New" pitchFamily="49" charset="0"/>
              </a:rPr>
              <a:t>abc</a:t>
            </a:r>
            <a:r>
              <a:rPr lang="en-US" sz="2000" spc="-150" dirty="0" smtClean="0">
                <a:latin typeface="Courier New" pitchFamily="49" charset="0"/>
                <a:ea typeface="Arial Unicode MS" pitchFamily="34" charset="-128"/>
                <a:cs typeface="Courier New" pitchFamily="49" charset="0"/>
              </a:rPr>
              <a:t> 1</a:t>
            </a:r>
          </a:p>
          <a:p>
            <a:r>
              <a:rPr lang="en-US" sz="2000" spc="-150" dirty="0" smtClean="0">
                <a:latin typeface="Courier New" pitchFamily="49" charset="0"/>
                <a:ea typeface="Arial Unicode MS" pitchFamily="34" charset="-128"/>
                <a:cs typeface="Courier New" pitchFamily="49" charset="0"/>
              </a:rPr>
              <a:t>&gt;&gt;&gt; test(</a:t>
            </a:r>
            <a:r>
              <a:rPr lang="en-US" sz="2000" spc="-150" dirty="0" err="1" smtClean="0">
                <a:latin typeface="Courier New" pitchFamily="49" charset="0"/>
                <a:ea typeface="Arial Unicode MS" pitchFamily="34" charset="-128"/>
                <a:cs typeface="Courier New" pitchFamily="49" charset="0"/>
              </a:rPr>
              <a:t>i</a:t>
            </a:r>
            <a:r>
              <a:rPr lang="en-US" sz="2000" spc="-150" dirty="0" smtClean="0">
                <a:latin typeface="Courier New" pitchFamily="49" charset="0"/>
                <a:ea typeface="Arial Unicode MS" pitchFamily="34" charset="-128"/>
                <a:cs typeface="Courier New" pitchFamily="49" charset="0"/>
              </a:rPr>
              <a:t>=1, s='</a:t>
            </a:r>
            <a:r>
              <a:rPr lang="en-US" sz="2000" spc="-150" dirty="0" err="1" smtClean="0">
                <a:latin typeface="Courier New" pitchFamily="49" charset="0"/>
                <a:ea typeface="Arial Unicode MS" pitchFamily="34" charset="-128"/>
                <a:cs typeface="Courier New" pitchFamily="49" charset="0"/>
              </a:rPr>
              <a:t>abc</a:t>
            </a:r>
            <a:r>
              <a:rPr lang="en-US" sz="2000" spc="-150" dirty="0" smtClean="0">
                <a:latin typeface="Courier New" pitchFamily="49" charset="0"/>
                <a:ea typeface="Arial Unicode MS" pitchFamily="34" charset="-128"/>
                <a:cs typeface="Courier New" pitchFamily="49" charset="0"/>
              </a:rPr>
              <a:t>')</a:t>
            </a:r>
          </a:p>
          <a:p>
            <a:r>
              <a:rPr lang="en-US" sz="2000" spc="-150" dirty="0" err="1" smtClean="0">
                <a:latin typeface="Courier New" pitchFamily="49" charset="0"/>
                <a:ea typeface="Arial Unicode MS" pitchFamily="34" charset="-128"/>
                <a:cs typeface="Courier New" pitchFamily="49" charset="0"/>
              </a:rPr>
              <a:t>abc</a:t>
            </a:r>
            <a:r>
              <a:rPr lang="en-US" sz="2000" spc="-150" dirty="0" smtClean="0">
                <a:latin typeface="Courier New" pitchFamily="49" charset="0"/>
                <a:ea typeface="Arial Unicode MS" pitchFamily="34" charset="-128"/>
                <a:cs typeface="Courier New" pitchFamily="49" charset="0"/>
              </a:rPr>
              <a:t> 1</a:t>
            </a:r>
          </a:p>
          <a:p>
            <a:r>
              <a:rPr lang="en-US" sz="2000" spc="-150" dirty="0" smtClean="0">
                <a:latin typeface="Courier New" pitchFamily="49" charset="0"/>
                <a:ea typeface="Arial Unicode MS" pitchFamily="34" charset="-128"/>
                <a:cs typeface="Courier New" pitchFamily="49" charset="0"/>
              </a:rPr>
              <a:t>&gt;&gt;&gt; test(s='</a:t>
            </a:r>
            <a:r>
              <a:rPr lang="en-US" sz="2000" spc="-150" dirty="0" err="1" smtClean="0">
                <a:latin typeface="Courier New" pitchFamily="49" charset="0"/>
                <a:ea typeface="Arial Unicode MS" pitchFamily="34" charset="-128"/>
                <a:cs typeface="Courier New" pitchFamily="49" charset="0"/>
              </a:rPr>
              <a:t>abc</a:t>
            </a:r>
            <a:r>
              <a:rPr lang="en-US" sz="2000" spc="-150" dirty="0" smtClean="0">
                <a:latin typeface="Courier New" pitchFamily="49" charset="0"/>
                <a:ea typeface="Arial Unicode MS" pitchFamily="34" charset="-128"/>
                <a:cs typeface="Courier New" pitchFamily="49" charset="0"/>
              </a:rPr>
              <a:t>')</a:t>
            </a:r>
          </a:p>
          <a:p>
            <a:r>
              <a:rPr lang="en-US" sz="2000" spc="-150" dirty="0" err="1" smtClean="0">
                <a:latin typeface="Courier New" pitchFamily="49" charset="0"/>
                <a:ea typeface="Arial Unicode MS" pitchFamily="34" charset="-128"/>
                <a:cs typeface="Courier New" pitchFamily="49" charset="0"/>
              </a:rPr>
              <a:t>abc</a:t>
            </a:r>
            <a:r>
              <a:rPr lang="en-US" sz="2000" spc="-150" dirty="0" smtClean="0">
                <a:latin typeface="Courier New" pitchFamily="49" charset="0"/>
                <a:ea typeface="Arial Unicode MS" pitchFamily="34" charset="-128"/>
                <a:cs typeface="Courier New" pitchFamily="49" charset="0"/>
              </a:rPr>
              <a:t> 2</a:t>
            </a:r>
            <a:endParaRPr lang="pt-BR" sz="2000" spc="-150" dirty="0" smtClean="0">
              <a:latin typeface="Courier New" pitchFamily="49" charset="0"/>
              <a:ea typeface="Arial Unicode MS" pitchFamily="34" charset="-128"/>
              <a:cs typeface="Courier New" pitchFamily="49"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re 1"/>
          <p:cNvSpPr>
            <a:spLocks noGrp="1"/>
          </p:cNvSpPr>
          <p:nvPr>
            <p:ph type="title"/>
          </p:nvPr>
        </p:nvSpPr>
        <p:spPr>
          <a:xfrm>
            <a:off x="457200" y="204774"/>
            <a:ext cx="7043738" cy="703946"/>
          </a:xfrm>
        </p:spPr>
        <p:txBody>
          <a:bodyPr anchor="t"/>
          <a:lstStyle/>
          <a:p>
            <a:r>
              <a:rPr lang="fr-FR" dirty="0" smtClean="0"/>
              <a:t>Arguments non définis</a:t>
            </a:r>
          </a:p>
        </p:txBody>
      </p:sp>
      <p:sp>
        <p:nvSpPr>
          <p:cNvPr id="3" name="Espace réservé du contenu 2"/>
          <p:cNvSpPr>
            <a:spLocks noGrp="1"/>
          </p:cNvSpPr>
          <p:nvPr>
            <p:ph idx="1"/>
          </p:nvPr>
        </p:nvSpPr>
        <p:spPr>
          <a:xfrm>
            <a:off x="457200" y="1268760"/>
            <a:ext cx="3970784" cy="5112568"/>
          </a:xfrm>
        </p:spPr>
        <p:txBody>
          <a:bodyPr>
            <a:normAutofit lnSpcReduction="10000"/>
          </a:bodyPr>
          <a:lstStyle/>
          <a:p>
            <a:r>
              <a:rPr lang="fr-FR" sz="2200" dirty="0" smtClean="0"/>
              <a:t>Dans une </a:t>
            </a:r>
            <a:r>
              <a:rPr lang="fr-FR" sz="2200" dirty="0" err="1" smtClean="0"/>
              <a:t>definition</a:t>
            </a:r>
            <a:r>
              <a:rPr lang="fr-FR" sz="2200" dirty="0" smtClean="0"/>
              <a:t> de fonction, l'auteur peut prévoir une variable spéciale pour recueillir une liste d'arguments non prédéfinis, préfixée </a:t>
            </a:r>
            <a:r>
              <a:rPr lang="fr-FR" sz="2200" b="1" dirty="0" smtClean="0"/>
              <a:t>*</a:t>
            </a:r>
            <a:r>
              <a:rPr lang="fr-FR" sz="2200" dirty="0" smtClean="0"/>
              <a:t>.</a:t>
            </a:r>
          </a:p>
          <a:p>
            <a:r>
              <a:rPr lang="fr-FR" sz="2200" dirty="0" smtClean="0"/>
              <a:t>L'auteur peut aussi prévoir une variable spéciale, préfixée </a:t>
            </a:r>
            <a:r>
              <a:rPr lang="fr-FR" sz="2200" b="1" dirty="0" smtClean="0"/>
              <a:t>**</a:t>
            </a:r>
            <a:r>
              <a:rPr lang="fr-FR" sz="2200" dirty="0" smtClean="0"/>
              <a:t> et placée en dernier, pour recueillir les arguments nommés non prédéfinis.</a:t>
            </a:r>
          </a:p>
          <a:p>
            <a:r>
              <a:rPr lang="fr-FR" sz="2200" dirty="0" smtClean="0"/>
              <a:t>On peut aussi utiliser </a:t>
            </a:r>
            <a:r>
              <a:rPr lang="fr-FR" sz="2200" b="1" dirty="0" smtClean="0"/>
              <a:t>*</a:t>
            </a:r>
            <a:r>
              <a:rPr lang="fr-FR" sz="2200" dirty="0" smtClean="0"/>
              <a:t> et </a:t>
            </a:r>
            <a:r>
              <a:rPr lang="fr-FR" sz="2200" b="1" dirty="0" smtClean="0"/>
              <a:t>**</a:t>
            </a:r>
            <a:r>
              <a:rPr lang="fr-FR" sz="2200" dirty="0" smtClean="0"/>
              <a:t> pour "</a:t>
            </a:r>
            <a:r>
              <a:rPr lang="fr-FR" sz="2200" dirty="0" err="1" smtClean="0"/>
              <a:t>dépaquetter</a:t>
            </a:r>
            <a:r>
              <a:rPr lang="fr-FR" sz="2200" dirty="0" smtClean="0"/>
              <a:t>" un </a:t>
            </a:r>
            <a:r>
              <a:rPr lang="fr-FR" sz="2200" dirty="0" err="1" smtClean="0"/>
              <a:t>tuple</a:t>
            </a:r>
            <a:r>
              <a:rPr lang="fr-FR" sz="2200" dirty="0" smtClean="0"/>
              <a:t> ou un dictionnaire dans un appel de fonction.</a:t>
            </a:r>
          </a:p>
          <a:p>
            <a:pPr>
              <a:buNone/>
            </a:pPr>
            <a:endParaRPr lang="fr-FR" sz="2200" dirty="0" smtClean="0"/>
          </a:p>
        </p:txBody>
      </p:sp>
      <p:sp>
        <p:nvSpPr>
          <p:cNvPr id="4" name="ZoneTexte 3"/>
          <p:cNvSpPr txBox="1"/>
          <p:nvPr/>
        </p:nvSpPr>
        <p:spPr>
          <a:xfrm>
            <a:off x="4716016" y="1268760"/>
            <a:ext cx="3888432" cy="4834758"/>
          </a:xfrm>
          <a:prstGeom prst="rect">
            <a:avLst/>
          </a:prstGeom>
        </p:spPr>
        <p:style>
          <a:lnRef idx="1">
            <a:schemeClr val="accent1"/>
          </a:lnRef>
          <a:fillRef idx="2">
            <a:schemeClr val="accent1"/>
          </a:fillRef>
          <a:effectRef idx="1">
            <a:schemeClr val="accent1"/>
          </a:effectRef>
          <a:fontRef idx="minor">
            <a:schemeClr val="dk1"/>
          </a:fontRef>
        </p:style>
        <p:txBody>
          <a:bodyPr wrap="square" lIns="108000" tIns="108000" rIns="108000" bIns="108000" rtlCol="0">
            <a:spAutoFit/>
          </a:bodyPr>
          <a:lstStyle/>
          <a:p>
            <a:r>
              <a:rPr lang="pt-BR" sz="2000" spc="-150" dirty="0" smtClean="0">
                <a:latin typeface="Courier New" pitchFamily="49" charset="0"/>
                <a:ea typeface="Arial Unicode MS" pitchFamily="34" charset="-128"/>
                <a:cs typeface="Courier New" pitchFamily="49" charset="0"/>
              </a:rPr>
              <a:t>&gt;&gt;&gt; def func(n,*args,**kw):</a:t>
            </a:r>
          </a:p>
          <a:p>
            <a:r>
              <a:rPr lang="pt-BR" sz="2000" spc="-150" dirty="0" smtClean="0">
                <a:latin typeface="Courier New" pitchFamily="49" charset="0"/>
                <a:ea typeface="Arial Unicode MS" pitchFamily="34" charset="-128"/>
                <a:cs typeface="Courier New" pitchFamily="49" charset="0"/>
              </a:rPr>
              <a:t>...   print('n:',n)</a:t>
            </a:r>
          </a:p>
          <a:p>
            <a:r>
              <a:rPr lang="pt-BR" sz="2000" spc="-150" dirty="0" smtClean="0">
                <a:latin typeface="Courier New" pitchFamily="49" charset="0"/>
                <a:ea typeface="Arial Unicode MS" pitchFamily="34" charset="-128"/>
                <a:cs typeface="Courier New" pitchFamily="49" charset="0"/>
              </a:rPr>
              <a:t>...   print('args:',args)</a:t>
            </a:r>
          </a:p>
          <a:p>
            <a:r>
              <a:rPr lang="pt-BR" sz="2000" spc="-150" dirty="0" smtClean="0">
                <a:latin typeface="Courier New" pitchFamily="49" charset="0"/>
                <a:ea typeface="Arial Unicode MS" pitchFamily="34" charset="-128"/>
                <a:cs typeface="Courier New" pitchFamily="49" charset="0"/>
              </a:rPr>
              <a:t>...   print('kwargs:',kw)</a:t>
            </a:r>
          </a:p>
          <a:p>
            <a:r>
              <a:rPr lang="pt-BR" sz="2000" spc="-150" dirty="0" smtClean="0">
                <a:latin typeface="Courier New" pitchFamily="49" charset="0"/>
                <a:ea typeface="Arial Unicode MS" pitchFamily="34" charset="-128"/>
                <a:cs typeface="Courier New" pitchFamily="49" charset="0"/>
              </a:rPr>
              <a:t>...</a:t>
            </a:r>
          </a:p>
          <a:p>
            <a:r>
              <a:rPr lang="pt-BR" sz="2000" spc="-150" dirty="0" smtClean="0">
                <a:latin typeface="Courier New" pitchFamily="49" charset="0"/>
                <a:ea typeface="Arial Unicode MS" pitchFamily="34" charset="-128"/>
                <a:cs typeface="Courier New" pitchFamily="49" charset="0"/>
              </a:rPr>
              <a:t>&gt;&gt;&gt; func(1,2,3,4,a=5, b=6)</a:t>
            </a:r>
          </a:p>
          <a:p>
            <a:r>
              <a:rPr lang="pt-BR" sz="2000" spc="-150" dirty="0" smtClean="0">
                <a:latin typeface="Courier New" pitchFamily="49" charset="0"/>
                <a:ea typeface="Arial Unicode MS" pitchFamily="34" charset="-128"/>
                <a:cs typeface="Courier New" pitchFamily="49" charset="0"/>
              </a:rPr>
              <a:t>n: 1</a:t>
            </a:r>
          </a:p>
          <a:p>
            <a:r>
              <a:rPr lang="pt-BR" sz="2000" spc="-150" dirty="0" smtClean="0">
                <a:latin typeface="Courier New" pitchFamily="49" charset="0"/>
                <a:ea typeface="Arial Unicode MS" pitchFamily="34" charset="-128"/>
                <a:cs typeface="Courier New" pitchFamily="49" charset="0"/>
              </a:rPr>
              <a:t>args: (2, 3, 4)</a:t>
            </a:r>
          </a:p>
          <a:p>
            <a:r>
              <a:rPr lang="pt-BR" sz="2000" spc="-150" dirty="0" smtClean="0">
                <a:latin typeface="Courier New" pitchFamily="49" charset="0"/>
                <a:ea typeface="Arial Unicode MS" pitchFamily="34" charset="-128"/>
                <a:cs typeface="Courier New" pitchFamily="49" charset="0"/>
              </a:rPr>
              <a:t>kwargs: {'a': 5, 'b': 6}</a:t>
            </a:r>
          </a:p>
          <a:p>
            <a:r>
              <a:rPr lang="pt-BR" sz="2000" spc="-150" dirty="0" smtClean="0">
                <a:latin typeface="Courier New" pitchFamily="49" charset="0"/>
                <a:ea typeface="Arial Unicode MS" pitchFamily="34" charset="-128"/>
                <a:cs typeface="Courier New" pitchFamily="49" charset="0"/>
              </a:rPr>
              <a:t>&gt;&gt;&gt; x = (3, 4)</a:t>
            </a:r>
          </a:p>
          <a:p>
            <a:r>
              <a:rPr lang="pt-BR" sz="2000" spc="-150" dirty="0" smtClean="0">
                <a:latin typeface="Courier New" pitchFamily="49" charset="0"/>
                <a:ea typeface="Arial Unicode MS" pitchFamily="34" charset="-128"/>
                <a:cs typeface="Courier New" pitchFamily="49" charset="0"/>
              </a:rPr>
              <a:t>&gt;&gt;&gt; y = {'a': 5, 'b': 6}</a:t>
            </a:r>
          </a:p>
          <a:p>
            <a:r>
              <a:rPr lang="pt-BR" sz="2000" spc="-150" dirty="0" smtClean="0">
                <a:latin typeface="Courier New" pitchFamily="49" charset="0"/>
                <a:ea typeface="Arial Unicode MS" pitchFamily="34" charset="-128"/>
                <a:cs typeface="Courier New" pitchFamily="49" charset="0"/>
              </a:rPr>
              <a:t>&gt;&gt;&gt; func(1,2,*x,**y)</a:t>
            </a:r>
          </a:p>
          <a:p>
            <a:r>
              <a:rPr lang="pt-BR" sz="2000" spc="-150" dirty="0" smtClean="0">
                <a:latin typeface="Courier New" pitchFamily="49" charset="0"/>
                <a:ea typeface="Arial Unicode MS" pitchFamily="34" charset="-128"/>
                <a:cs typeface="Courier New" pitchFamily="49" charset="0"/>
              </a:rPr>
              <a:t>n: 1</a:t>
            </a:r>
          </a:p>
          <a:p>
            <a:r>
              <a:rPr lang="pt-BR" sz="2000" spc="-150" dirty="0" smtClean="0">
                <a:latin typeface="Courier New" pitchFamily="49" charset="0"/>
                <a:ea typeface="Arial Unicode MS" pitchFamily="34" charset="-128"/>
                <a:cs typeface="Courier New" pitchFamily="49" charset="0"/>
              </a:rPr>
              <a:t>args: (2, 3, 4)</a:t>
            </a:r>
          </a:p>
          <a:p>
            <a:r>
              <a:rPr lang="pt-BR" sz="2000" spc="-150" dirty="0" smtClean="0">
                <a:latin typeface="Courier New" pitchFamily="49" charset="0"/>
                <a:ea typeface="Arial Unicode MS" pitchFamily="34" charset="-128"/>
                <a:cs typeface="Courier New" pitchFamily="49" charset="0"/>
              </a:rPr>
              <a:t>kwargs: {'a': 5, 'b': 6}</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re 1"/>
          <p:cNvSpPr>
            <a:spLocks noGrp="1"/>
          </p:cNvSpPr>
          <p:nvPr>
            <p:ph type="title"/>
          </p:nvPr>
        </p:nvSpPr>
        <p:spPr>
          <a:xfrm>
            <a:off x="457200" y="204774"/>
            <a:ext cx="7043738" cy="703946"/>
          </a:xfrm>
        </p:spPr>
        <p:txBody>
          <a:bodyPr anchor="t"/>
          <a:lstStyle/>
          <a:p>
            <a:r>
              <a:rPr lang="fr-FR" dirty="0" smtClean="0"/>
              <a:t>Fonctions anonymes</a:t>
            </a:r>
          </a:p>
        </p:txBody>
      </p:sp>
      <p:sp>
        <p:nvSpPr>
          <p:cNvPr id="3" name="Espace réservé du contenu 2"/>
          <p:cNvSpPr>
            <a:spLocks noGrp="1"/>
          </p:cNvSpPr>
          <p:nvPr>
            <p:ph idx="1"/>
          </p:nvPr>
        </p:nvSpPr>
        <p:spPr>
          <a:xfrm>
            <a:off x="457200" y="1268760"/>
            <a:ext cx="3970784" cy="5112568"/>
          </a:xfrm>
        </p:spPr>
        <p:txBody>
          <a:bodyPr>
            <a:normAutofit/>
          </a:bodyPr>
          <a:lstStyle/>
          <a:p>
            <a:r>
              <a:rPr lang="fr-FR" sz="2200" dirty="0" smtClean="0"/>
              <a:t>Le mot-clé </a:t>
            </a:r>
            <a:r>
              <a:rPr lang="fr-FR" sz="2200" b="1" i="1" dirty="0" smtClean="0"/>
              <a:t>lambda</a:t>
            </a:r>
            <a:r>
              <a:rPr lang="fr-FR" sz="2200" dirty="0" smtClean="0"/>
              <a:t> permet de créer une fonction anonyme et jetable.</a:t>
            </a:r>
          </a:p>
          <a:p>
            <a:r>
              <a:rPr lang="fr-FR" sz="2200" dirty="0" smtClean="0"/>
              <a:t>L'instruction return est implicite.</a:t>
            </a:r>
          </a:p>
          <a:p>
            <a:r>
              <a:rPr lang="fr-FR" sz="2200" dirty="0" smtClean="0"/>
              <a:t>On peut avoir plusieurs arguments.</a:t>
            </a:r>
          </a:p>
          <a:p>
            <a:pPr>
              <a:buNone/>
            </a:pPr>
            <a:endParaRPr lang="fr-FR" sz="2200" dirty="0" smtClean="0"/>
          </a:p>
        </p:txBody>
      </p:sp>
      <p:sp>
        <p:nvSpPr>
          <p:cNvPr id="4" name="ZoneTexte 3"/>
          <p:cNvSpPr txBox="1"/>
          <p:nvPr/>
        </p:nvSpPr>
        <p:spPr>
          <a:xfrm>
            <a:off x="4716016" y="1268760"/>
            <a:ext cx="3888432" cy="4219205"/>
          </a:xfrm>
          <a:prstGeom prst="rect">
            <a:avLst/>
          </a:prstGeom>
        </p:spPr>
        <p:style>
          <a:lnRef idx="1">
            <a:schemeClr val="accent1"/>
          </a:lnRef>
          <a:fillRef idx="2">
            <a:schemeClr val="accent1"/>
          </a:fillRef>
          <a:effectRef idx="1">
            <a:schemeClr val="accent1"/>
          </a:effectRef>
          <a:fontRef idx="minor">
            <a:schemeClr val="dk1"/>
          </a:fontRef>
        </p:style>
        <p:txBody>
          <a:bodyPr wrap="square" lIns="108000" tIns="108000" rIns="108000" bIns="108000" rtlCol="0">
            <a:spAutoFit/>
          </a:bodyPr>
          <a:lstStyle/>
          <a:p>
            <a:r>
              <a:rPr lang="pt-BR" sz="2000" spc="-150" dirty="0" smtClean="0">
                <a:latin typeface="Courier New" pitchFamily="49" charset="0"/>
                <a:ea typeface="Arial Unicode MS" pitchFamily="34" charset="-128"/>
                <a:cs typeface="Courier New" pitchFamily="49" charset="0"/>
              </a:rPr>
              <a:t>&gt;&gt;&gt; (lambda a: a**2)(2)</a:t>
            </a:r>
          </a:p>
          <a:p>
            <a:r>
              <a:rPr lang="pt-BR" sz="2000" spc="-150" dirty="0" smtClean="0">
                <a:latin typeface="Courier New" pitchFamily="49" charset="0"/>
                <a:ea typeface="Arial Unicode MS" pitchFamily="34" charset="-128"/>
                <a:cs typeface="Courier New" pitchFamily="49" charset="0"/>
              </a:rPr>
              <a:t>4</a:t>
            </a:r>
          </a:p>
          <a:p>
            <a:r>
              <a:rPr lang="pt-BR" sz="2000" spc="-150" dirty="0" smtClean="0">
                <a:latin typeface="Courier New" pitchFamily="49" charset="0"/>
                <a:ea typeface="Arial Unicode MS" pitchFamily="34" charset="-128"/>
                <a:cs typeface="Courier New" pitchFamily="49" charset="0"/>
              </a:rPr>
              <a:t>&gt;&gt;&gt; f = lambda a: a**2</a:t>
            </a:r>
          </a:p>
          <a:p>
            <a:r>
              <a:rPr lang="pt-BR" sz="2000" spc="-150" dirty="0" smtClean="0">
                <a:latin typeface="Courier New" pitchFamily="49" charset="0"/>
                <a:ea typeface="Arial Unicode MS" pitchFamily="34" charset="-128"/>
                <a:cs typeface="Courier New" pitchFamily="49" charset="0"/>
              </a:rPr>
              <a:t>&gt;&gt;&gt; f(2)</a:t>
            </a:r>
          </a:p>
          <a:p>
            <a:r>
              <a:rPr lang="pt-BR" sz="2000" spc="-150" dirty="0" smtClean="0">
                <a:latin typeface="Courier New" pitchFamily="49" charset="0"/>
                <a:ea typeface="Arial Unicode MS" pitchFamily="34" charset="-128"/>
                <a:cs typeface="Courier New" pitchFamily="49" charset="0"/>
              </a:rPr>
              <a:t>4</a:t>
            </a:r>
          </a:p>
          <a:p>
            <a:r>
              <a:rPr lang="pt-BR" sz="2000" spc="-150" dirty="0" smtClean="0">
                <a:latin typeface="Courier New" pitchFamily="49" charset="0"/>
                <a:ea typeface="Arial Unicode MS" pitchFamily="34" charset="-128"/>
                <a:cs typeface="Courier New" pitchFamily="49" charset="0"/>
              </a:rPr>
              <a:t>&gt;&gt;&gt; def power(n):</a:t>
            </a:r>
          </a:p>
          <a:p>
            <a:r>
              <a:rPr lang="pt-BR" sz="2000" spc="-150" dirty="0" smtClean="0">
                <a:latin typeface="Courier New" pitchFamily="49" charset="0"/>
                <a:ea typeface="Arial Unicode MS" pitchFamily="34" charset="-128"/>
                <a:cs typeface="Courier New" pitchFamily="49" charset="0"/>
              </a:rPr>
              <a:t>...     return lambda m: m**n</a:t>
            </a:r>
          </a:p>
          <a:p>
            <a:r>
              <a:rPr lang="pt-BR" sz="2000" spc="-150" dirty="0" smtClean="0">
                <a:latin typeface="Courier New" pitchFamily="49" charset="0"/>
                <a:ea typeface="Arial Unicode MS" pitchFamily="34" charset="-128"/>
                <a:cs typeface="Courier New" pitchFamily="49" charset="0"/>
              </a:rPr>
              <a:t>&gt;&gt;&gt; f = power(3)</a:t>
            </a:r>
          </a:p>
          <a:p>
            <a:r>
              <a:rPr lang="pt-BR" sz="2000" spc="-150" dirty="0" smtClean="0">
                <a:latin typeface="Courier New" pitchFamily="49" charset="0"/>
                <a:ea typeface="Arial Unicode MS" pitchFamily="34" charset="-128"/>
                <a:cs typeface="Courier New" pitchFamily="49" charset="0"/>
              </a:rPr>
              <a:t>&gt;&gt;&gt; f(2)</a:t>
            </a:r>
          </a:p>
          <a:p>
            <a:r>
              <a:rPr lang="pt-BR" sz="2000" spc="-150" dirty="0" smtClean="0">
                <a:latin typeface="Courier New" pitchFamily="49" charset="0"/>
                <a:ea typeface="Arial Unicode MS" pitchFamily="34" charset="-128"/>
                <a:cs typeface="Courier New" pitchFamily="49" charset="0"/>
              </a:rPr>
              <a:t>8</a:t>
            </a:r>
          </a:p>
          <a:p>
            <a:r>
              <a:rPr lang="pt-BR" sz="2000" spc="-150" dirty="0" smtClean="0">
                <a:latin typeface="Courier New" pitchFamily="49" charset="0"/>
                <a:ea typeface="Arial Unicode MS" pitchFamily="34" charset="-128"/>
                <a:cs typeface="Courier New" pitchFamily="49" charset="0"/>
              </a:rPr>
              <a:t>&gt;&gt;&gt; power(3)(2)</a:t>
            </a:r>
          </a:p>
          <a:p>
            <a:r>
              <a:rPr lang="pt-BR" sz="2000" spc="-150" dirty="0" smtClean="0">
                <a:latin typeface="Courier New" pitchFamily="49" charset="0"/>
                <a:ea typeface="Arial Unicode MS" pitchFamily="34" charset="-128"/>
                <a:cs typeface="Courier New" pitchFamily="49" charset="0"/>
              </a:rPr>
              <a:t>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re 1"/>
          <p:cNvSpPr>
            <a:spLocks noGrp="1"/>
          </p:cNvSpPr>
          <p:nvPr>
            <p:ph type="title"/>
          </p:nvPr>
        </p:nvSpPr>
        <p:spPr>
          <a:xfrm>
            <a:off x="457200" y="204774"/>
            <a:ext cx="7043738" cy="703946"/>
          </a:xfrm>
        </p:spPr>
        <p:txBody>
          <a:bodyPr anchor="t"/>
          <a:lstStyle/>
          <a:p>
            <a:r>
              <a:rPr lang="fr-FR" dirty="0" smtClean="0"/>
              <a:t>Générateur</a:t>
            </a:r>
          </a:p>
        </p:txBody>
      </p:sp>
      <p:sp>
        <p:nvSpPr>
          <p:cNvPr id="3" name="Espace réservé du contenu 2"/>
          <p:cNvSpPr>
            <a:spLocks noGrp="1"/>
          </p:cNvSpPr>
          <p:nvPr>
            <p:ph idx="1"/>
          </p:nvPr>
        </p:nvSpPr>
        <p:spPr>
          <a:xfrm>
            <a:off x="457200" y="1268760"/>
            <a:ext cx="3682752" cy="5112568"/>
          </a:xfrm>
        </p:spPr>
        <p:txBody>
          <a:bodyPr>
            <a:normAutofit lnSpcReduction="10000"/>
          </a:bodyPr>
          <a:lstStyle/>
          <a:p>
            <a:r>
              <a:rPr lang="fr-FR" sz="2200" dirty="0" smtClean="0"/>
              <a:t>C'est une fonction utilisant </a:t>
            </a:r>
            <a:r>
              <a:rPr lang="fr-FR" sz="2200" b="1" i="1" dirty="0" err="1" smtClean="0"/>
              <a:t>yield</a:t>
            </a:r>
            <a:r>
              <a:rPr lang="fr-FR" sz="2200" dirty="0" smtClean="0"/>
              <a:t> au lieu de </a:t>
            </a:r>
            <a:r>
              <a:rPr lang="fr-FR" sz="2200" b="1" i="1" dirty="0" smtClean="0"/>
              <a:t>return</a:t>
            </a:r>
            <a:r>
              <a:rPr lang="fr-FR" sz="2200" dirty="0" smtClean="0"/>
              <a:t>, destinée à fournir une séquence de résultats :</a:t>
            </a:r>
          </a:p>
          <a:p>
            <a:pPr lvl="1"/>
            <a:r>
              <a:rPr lang="fr-FR" sz="1800" dirty="0" smtClean="0"/>
              <a:t>l'appel à la fonction retourne un </a:t>
            </a:r>
            <a:r>
              <a:rPr lang="fr-FR" sz="1800" dirty="0" err="1" smtClean="0"/>
              <a:t>itérateur</a:t>
            </a:r>
            <a:endParaRPr lang="fr-FR" sz="1800" dirty="0" smtClean="0"/>
          </a:p>
          <a:p>
            <a:pPr lvl="1"/>
            <a:r>
              <a:rPr lang="fr-FR" sz="1800" dirty="0" smtClean="0"/>
              <a:t>chaque appel de </a:t>
            </a:r>
            <a:r>
              <a:rPr lang="fr-FR" sz="1800" dirty="0" err="1" smtClean="0"/>
              <a:t>next</a:t>
            </a:r>
            <a:r>
              <a:rPr lang="fr-FR" sz="1800" dirty="0" smtClean="0"/>
              <a:t>() sur l'</a:t>
            </a:r>
            <a:r>
              <a:rPr lang="fr-FR" sz="1800" dirty="0" err="1" smtClean="0"/>
              <a:t>itérateur</a:t>
            </a:r>
            <a:r>
              <a:rPr lang="fr-FR" sz="1800" dirty="0" smtClean="0"/>
              <a:t> provoque la reprise de l'</a:t>
            </a:r>
            <a:r>
              <a:rPr lang="fr-FR" sz="1800" dirty="0" err="1" smtClean="0"/>
              <a:t>éxécution</a:t>
            </a:r>
            <a:r>
              <a:rPr lang="fr-FR" sz="1800" dirty="0" smtClean="0"/>
              <a:t> de la fonction jusqu'au prochain </a:t>
            </a:r>
            <a:r>
              <a:rPr lang="fr-FR" sz="1800" b="1" i="1" dirty="0" err="1" smtClean="0"/>
              <a:t>yield</a:t>
            </a:r>
            <a:r>
              <a:rPr lang="fr-FR" sz="1800" dirty="0" smtClean="0"/>
              <a:t>.</a:t>
            </a:r>
          </a:p>
          <a:p>
            <a:pPr lvl="1"/>
            <a:r>
              <a:rPr lang="fr-FR" sz="1800" dirty="0" smtClean="0"/>
              <a:t>quand un appel de </a:t>
            </a:r>
            <a:r>
              <a:rPr lang="fr-FR" sz="1800" dirty="0" err="1" smtClean="0"/>
              <a:t>next</a:t>
            </a:r>
            <a:r>
              <a:rPr lang="fr-FR" sz="1800" dirty="0" smtClean="0"/>
              <a:t>() amène à sortir de la fonction sans rencontrer de </a:t>
            </a:r>
            <a:r>
              <a:rPr lang="fr-FR" sz="1800" dirty="0" err="1" smtClean="0"/>
              <a:t>yield</a:t>
            </a:r>
            <a:r>
              <a:rPr lang="fr-FR" sz="1800" dirty="0" smtClean="0"/>
              <a:t>, une exception </a:t>
            </a:r>
            <a:r>
              <a:rPr lang="fr-FR" sz="1800" b="1" dirty="0" err="1" smtClean="0"/>
              <a:t>StopIteration</a:t>
            </a:r>
            <a:r>
              <a:rPr lang="fr-FR" sz="1800" dirty="0" smtClean="0"/>
              <a:t> est levée.</a:t>
            </a:r>
          </a:p>
        </p:txBody>
      </p:sp>
      <p:sp>
        <p:nvSpPr>
          <p:cNvPr id="4" name="ZoneTexte 3"/>
          <p:cNvSpPr txBox="1"/>
          <p:nvPr/>
        </p:nvSpPr>
        <p:spPr>
          <a:xfrm>
            <a:off x="4283968" y="1268760"/>
            <a:ext cx="4608512" cy="4096094"/>
          </a:xfrm>
          <a:prstGeom prst="rect">
            <a:avLst/>
          </a:prstGeom>
        </p:spPr>
        <p:style>
          <a:lnRef idx="1">
            <a:schemeClr val="accent1"/>
          </a:lnRef>
          <a:fillRef idx="2">
            <a:schemeClr val="accent1"/>
          </a:fillRef>
          <a:effectRef idx="1">
            <a:schemeClr val="accent1"/>
          </a:effectRef>
          <a:fontRef idx="minor">
            <a:schemeClr val="dk1"/>
          </a:fontRef>
        </p:style>
        <p:txBody>
          <a:bodyPr wrap="square" lIns="108000" tIns="108000" rIns="108000" bIns="108000" rtlCol="0">
            <a:spAutoFit/>
          </a:bodyPr>
          <a:lstStyle/>
          <a:p>
            <a:r>
              <a:rPr lang="pt-BR" spc="-150" dirty="0" smtClean="0">
                <a:latin typeface="Courier New" pitchFamily="49" charset="0"/>
                <a:ea typeface="Arial Unicode MS" pitchFamily="34" charset="-128"/>
                <a:cs typeface="Courier New" pitchFamily="49" charset="0"/>
              </a:rPr>
              <a:t>&gt;&gt;&gt; def gen():</a:t>
            </a:r>
          </a:p>
          <a:p>
            <a:r>
              <a:rPr lang="pt-BR" spc="-150" dirty="0" smtClean="0">
                <a:latin typeface="Courier New" pitchFamily="49" charset="0"/>
                <a:ea typeface="Arial Unicode MS" pitchFamily="34" charset="-128"/>
                <a:cs typeface="Courier New" pitchFamily="49" charset="0"/>
              </a:rPr>
              <a:t>...     yield 1</a:t>
            </a:r>
          </a:p>
          <a:p>
            <a:r>
              <a:rPr lang="pt-BR" spc="-150" dirty="0" smtClean="0">
                <a:latin typeface="Courier New" pitchFamily="49" charset="0"/>
                <a:ea typeface="Arial Unicode MS" pitchFamily="34" charset="-128"/>
                <a:cs typeface="Courier New" pitchFamily="49" charset="0"/>
              </a:rPr>
              <a:t>...     yield 2</a:t>
            </a:r>
          </a:p>
          <a:p>
            <a:r>
              <a:rPr lang="pt-BR" spc="-150" dirty="0" smtClean="0">
                <a:latin typeface="Courier New" pitchFamily="49" charset="0"/>
                <a:ea typeface="Arial Unicode MS" pitchFamily="34" charset="-128"/>
                <a:cs typeface="Courier New" pitchFamily="49" charset="0"/>
              </a:rPr>
              <a:t>&gt;&gt;&gt; g = gen()</a:t>
            </a:r>
          </a:p>
          <a:p>
            <a:r>
              <a:rPr lang="pt-BR" spc="-150" dirty="0" smtClean="0">
                <a:latin typeface="Courier New" pitchFamily="49" charset="0"/>
                <a:ea typeface="Arial Unicode MS" pitchFamily="34" charset="-128"/>
                <a:cs typeface="Courier New" pitchFamily="49" charset="0"/>
              </a:rPr>
              <a:t>&gt;&gt;&gt; g</a:t>
            </a:r>
          </a:p>
          <a:p>
            <a:r>
              <a:rPr lang="pt-BR" spc="-150" dirty="0" smtClean="0">
                <a:latin typeface="Courier New" pitchFamily="49" charset="0"/>
                <a:ea typeface="Arial Unicode MS" pitchFamily="34" charset="-128"/>
                <a:cs typeface="Courier New" pitchFamily="49" charset="0"/>
              </a:rPr>
              <a:t>&lt;generator object gen at ...&gt;</a:t>
            </a:r>
          </a:p>
          <a:p>
            <a:r>
              <a:rPr lang="pt-BR" spc="-150" dirty="0" smtClean="0">
                <a:latin typeface="Courier New" pitchFamily="49" charset="0"/>
                <a:ea typeface="Arial Unicode MS" pitchFamily="34" charset="-128"/>
                <a:cs typeface="Courier New" pitchFamily="49" charset="0"/>
              </a:rPr>
              <a:t>&gt;&gt;&gt; next(g)</a:t>
            </a:r>
          </a:p>
          <a:p>
            <a:r>
              <a:rPr lang="pt-BR" spc="-150" dirty="0" smtClean="0">
                <a:latin typeface="Courier New" pitchFamily="49" charset="0"/>
                <a:ea typeface="Arial Unicode MS" pitchFamily="34" charset="-128"/>
                <a:cs typeface="Courier New" pitchFamily="49" charset="0"/>
              </a:rPr>
              <a:t>1</a:t>
            </a:r>
          </a:p>
          <a:p>
            <a:r>
              <a:rPr lang="pt-BR" spc="-150" dirty="0" smtClean="0">
                <a:latin typeface="Courier New" pitchFamily="49" charset="0"/>
                <a:ea typeface="Arial Unicode MS" pitchFamily="34" charset="-128"/>
                <a:cs typeface="Courier New" pitchFamily="49" charset="0"/>
              </a:rPr>
              <a:t>&gt;&gt;&gt; next(g)</a:t>
            </a:r>
          </a:p>
          <a:p>
            <a:r>
              <a:rPr lang="pt-BR" spc="-150" dirty="0" smtClean="0">
                <a:latin typeface="Courier New" pitchFamily="49" charset="0"/>
                <a:ea typeface="Arial Unicode MS" pitchFamily="34" charset="-128"/>
                <a:cs typeface="Courier New" pitchFamily="49" charset="0"/>
              </a:rPr>
              <a:t>2</a:t>
            </a:r>
          </a:p>
          <a:p>
            <a:r>
              <a:rPr lang="pt-BR" spc="-150" dirty="0" smtClean="0">
                <a:latin typeface="Courier New" pitchFamily="49" charset="0"/>
                <a:ea typeface="Arial Unicode MS" pitchFamily="34" charset="-128"/>
                <a:cs typeface="Courier New" pitchFamily="49" charset="0"/>
              </a:rPr>
              <a:t>&gt;&gt;&gt; next(g)</a:t>
            </a:r>
          </a:p>
          <a:p>
            <a:r>
              <a:rPr lang="pt-BR" spc="-150" dirty="0" smtClean="0">
                <a:latin typeface="Courier New" pitchFamily="49" charset="0"/>
                <a:ea typeface="Arial Unicode MS" pitchFamily="34" charset="-128"/>
                <a:cs typeface="Courier New" pitchFamily="49" charset="0"/>
              </a:rPr>
              <a:t>Traceback (most recent call last):</a:t>
            </a:r>
          </a:p>
          <a:p>
            <a:r>
              <a:rPr lang="pt-BR" spc="-150" dirty="0" smtClean="0">
                <a:latin typeface="Courier New" pitchFamily="49" charset="0"/>
                <a:ea typeface="Arial Unicode MS" pitchFamily="34" charset="-128"/>
                <a:cs typeface="Courier New" pitchFamily="49" charset="0"/>
              </a:rPr>
              <a:t>  File "&lt;stdin&gt;", line 1, in &lt;module&gt;</a:t>
            </a:r>
          </a:p>
          <a:p>
            <a:r>
              <a:rPr lang="pt-BR" spc="-150" dirty="0" smtClean="0">
                <a:latin typeface="Courier New" pitchFamily="49" charset="0"/>
                <a:ea typeface="Arial Unicode MS" pitchFamily="34" charset="-128"/>
                <a:cs typeface="Courier New" pitchFamily="49" charset="0"/>
              </a:rPr>
              <a:t>StopIteration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re 1"/>
          <p:cNvSpPr>
            <a:spLocks noGrp="1"/>
          </p:cNvSpPr>
          <p:nvPr>
            <p:ph type="title"/>
          </p:nvPr>
        </p:nvSpPr>
        <p:spPr>
          <a:xfrm>
            <a:off x="457200" y="204774"/>
            <a:ext cx="7043738" cy="703946"/>
          </a:xfrm>
        </p:spPr>
        <p:txBody>
          <a:bodyPr anchor="t"/>
          <a:lstStyle/>
          <a:p>
            <a:r>
              <a:rPr lang="fr-FR" dirty="0" smtClean="0"/>
              <a:t>Générateur</a:t>
            </a:r>
          </a:p>
        </p:txBody>
      </p:sp>
      <p:sp>
        <p:nvSpPr>
          <p:cNvPr id="3" name="Espace réservé du contenu 2"/>
          <p:cNvSpPr>
            <a:spLocks noGrp="1"/>
          </p:cNvSpPr>
          <p:nvPr>
            <p:ph idx="1"/>
          </p:nvPr>
        </p:nvSpPr>
        <p:spPr>
          <a:xfrm>
            <a:off x="457200" y="1268760"/>
            <a:ext cx="3394720" cy="5112568"/>
          </a:xfrm>
        </p:spPr>
        <p:txBody>
          <a:bodyPr>
            <a:normAutofit/>
          </a:bodyPr>
          <a:lstStyle/>
          <a:p>
            <a:r>
              <a:rPr lang="fr-FR" sz="2200" dirty="0" smtClean="0"/>
              <a:t>Les boucles for et les fonctions supportant les </a:t>
            </a:r>
            <a:r>
              <a:rPr lang="fr-FR" sz="2200" dirty="0" err="1" smtClean="0"/>
              <a:t>itérateurs</a:t>
            </a:r>
            <a:r>
              <a:rPr lang="fr-FR" sz="2200" dirty="0" smtClean="0"/>
              <a:t> peuvent exploiter un générateur.</a:t>
            </a:r>
          </a:p>
        </p:txBody>
      </p:sp>
      <p:sp>
        <p:nvSpPr>
          <p:cNvPr id="4" name="ZoneTexte 3"/>
          <p:cNvSpPr txBox="1"/>
          <p:nvPr/>
        </p:nvSpPr>
        <p:spPr>
          <a:xfrm>
            <a:off x="4283968" y="1268760"/>
            <a:ext cx="4608512" cy="4650092"/>
          </a:xfrm>
          <a:prstGeom prst="rect">
            <a:avLst/>
          </a:prstGeom>
        </p:spPr>
        <p:style>
          <a:lnRef idx="1">
            <a:schemeClr val="accent1"/>
          </a:lnRef>
          <a:fillRef idx="2">
            <a:schemeClr val="accent1"/>
          </a:fillRef>
          <a:effectRef idx="1">
            <a:schemeClr val="accent1"/>
          </a:effectRef>
          <a:fontRef idx="minor">
            <a:schemeClr val="dk1"/>
          </a:fontRef>
        </p:style>
        <p:txBody>
          <a:bodyPr wrap="square" lIns="108000" tIns="108000" rIns="108000" bIns="108000" rtlCol="0">
            <a:spAutoFit/>
          </a:bodyPr>
          <a:lstStyle/>
          <a:p>
            <a:r>
              <a:rPr lang="pt-BR" spc="-150" dirty="0" smtClean="0">
                <a:latin typeface="Courier New" pitchFamily="49" charset="0"/>
                <a:ea typeface="Arial Unicode MS" pitchFamily="34" charset="-128"/>
                <a:cs typeface="Courier New" pitchFamily="49" charset="0"/>
              </a:rPr>
              <a:t>&gt;&gt;&gt; def fibo(n):</a:t>
            </a:r>
          </a:p>
          <a:p>
            <a:r>
              <a:rPr lang="pt-BR" spc="-150" dirty="0" smtClean="0">
                <a:latin typeface="Courier New" pitchFamily="49" charset="0"/>
                <a:ea typeface="Arial Unicode MS" pitchFamily="34" charset="-128"/>
                <a:cs typeface="Courier New" pitchFamily="49" charset="0"/>
              </a:rPr>
              <a:t>...     a, b = 0, 1</a:t>
            </a:r>
          </a:p>
          <a:p>
            <a:r>
              <a:rPr lang="pt-BR" spc="-150" dirty="0" smtClean="0">
                <a:latin typeface="Courier New" pitchFamily="49" charset="0"/>
                <a:ea typeface="Arial Unicode MS" pitchFamily="34" charset="-128"/>
                <a:cs typeface="Courier New" pitchFamily="49" charset="0"/>
              </a:rPr>
              <a:t>...     while b &lt; n:</a:t>
            </a:r>
          </a:p>
          <a:p>
            <a:r>
              <a:rPr lang="pt-BR" spc="-150" dirty="0" smtClean="0">
                <a:latin typeface="Courier New" pitchFamily="49" charset="0"/>
                <a:ea typeface="Arial Unicode MS" pitchFamily="34" charset="-128"/>
                <a:cs typeface="Courier New" pitchFamily="49" charset="0"/>
              </a:rPr>
              <a:t>...         yield b</a:t>
            </a:r>
          </a:p>
          <a:p>
            <a:r>
              <a:rPr lang="pt-BR" spc="-150" dirty="0" smtClean="0">
                <a:latin typeface="Courier New" pitchFamily="49" charset="0"/>
                <a:ea typeface="Arial Unicode MS" pitchFamily="34" charset="-128"/>
                <a:cs typeface="Courier New" pitchFamily="49" charset="0"/>
              </a:rPr>
              <a:t>...         a, b = b, a + b</a:t>
            </a:r>
          </a:p>
          <a:p>
            <a:r>
              <a:rPr lang="pt-BR" spc="-150" dirty="0" smtClean="0">
                <a:latin typeface="Courier New" pitchFamily="49" charset="0"/>
                <a:ea typeface="Arial Unicode MS" pitchFamily="34" charset="-128"/>
                <a:cs typeface="Courier New" pitchFamily="49" charset="0"/>
              </a:rPr>
              <a:t>&gt;&gt;&gt; for i in fibo(6): print(i)</a:t>
            </a:r>
          </a:p>
          <a:p>
            <a:r>
              <a:rPr lang="pt-BR" spc="-150" dirty="0" smtClean="0">
                <a:latin typeface="Courier New" pitchFamily="49" charset="0"/>
                <a:ea typeface="Arial Unicode MS" pitchFamily="34" charset="-128"/>
                <a:cs typeface="Courier New" pitchFamily="49" charset="0"/>
              </a:rPr>
              <a:t>1</a:t>
            </a:r>
          </a:p>
          <a:p>
            <a:r>
              <a:rPr lang="pt-BR" spc="-150" dirty="0" smtClean="0">
                <a:latin typeface="Courier New" pitchFamily="49" charset="0"/>
                <a:ea typeface="Arial Unicode MS" pitchFamily="34" charset="-128"/>
                <a:cs typeface="Courier New" pitchFamily="49" charset="0"/>
              </a:rPr>
              <a:t>1</a:t>
            </a:r>
          </a:p>
          <a:p>
            <a:r>
              <a:rPr lang="pt-BR" spc="-150" dirty="0" smtClean="0">
                <a:latin typeface="Courier New" pitchFamily="49" charset="0"/>
                <a:ea typeface="Arial Unicode MS" pitchFamily="34" charset="-128"/>
                <a:cs typeface="Courier New" pitchFamily="49" charset="0"/>
              </a:rPr>
              <a:t>2</a:t>
            </a:r>
          </a:p>
          <a:p>
            <a:r>
              <a:rPr lang="pt-BR" spc="-150" dirty="0" smtClean="0">
                <a:latin typeface="Courier New" pitchFamily="49" charset="0"/>
                <a:ea typeface="Arial Unicode MS" pitchFamily="34" charset="-128"/>
                <a:cs typeface="Courier New" pitchFamily="49" charset="0"/>
              </a:rPr>
              <a:t>3</a:t>
            </a:r>
          </a:p>
          <a:p>
            <a:r>
              <a:rPr lang="pt-BR" spc="-150" dirty="0" smtClean="0">
                <a:latin typeface="Courier New" pitchFamily="49" charset="0"/>
                <a:ea typeface="Arial Unicode MS" pitchFamily="34" charset="-128"/>
                <a:cs typeface="Courier New" pitchFamily="49" charset="0"/>
              </a:rPr>
              <a:t>5</a:t>
            </a:r>
          </a:p>
          <a:p>
            <a:r>
              <a:rPr lang="pt-BR" spc="-150" dirty="0" smtClean="0">
                <a:latin typeface="Courier New" pitchFamily="49" charset="0"/>
                <a:ea typeface="Arial Unicode MS" pitchFamily="34" charset="-128"/>
                <a:cs typeface="Courier New" pitchFamily="49" charset="0"/>
              </a:rPr>
              <a:t>&gt;&gt;&gt; g = fibo(3)</a:t>
            </a:r>
          </a:p>
          <a:p>
            <a:r>
              <a:rPr lang="pt-BR" spc="-150" dirty="0" smtClean="0">
                <a:latin typeface="Courier New" pitchFamily="49" charset="0"/>
                <a:ea typeface="Arial Unicode MS" pitchFamily="34" charset="-128"/>
                <a:cs typeface="Courier New" pitchFamily="49" charset="0"/>
              </a:rPr>
              <a:t>&gt;&gt;&gt; next(g)</a:t>
            </a:r>
          </a:p>
          <a:p>
            <a:r>
              <a:rPr lang="pt-BR" spc="-150" dirty="0" smtClean="0">
                <a:latin typeface="Courier New" pitchFamily="49" charset="0"/>
                <a:ea typeface="Arial Unicode MS" pitchFamily="34" charset="-128"/>
                <a:cs typeface="Courier New" pitchFamily="49" charset="0"/>
              </a:rPr>
              <a:t>1</a:t>
            </a:r>
          </a:p>
          <a:p>
            <a:r>
              <a:rPr lang="pt-BR" spc="-150" dirty="0" smtClean="0">
                <a:latin typeface="Courier New" pitchFamily="49" charset="0"/>
                <a:ea typeface="Arial Unicode MS" pitchFamily="34" charset="-128"/>
                <a:cs typeface="Courier New" pitchFamily="49" charset="0"/>
              </a:rPr>
              <a:t>&gt;&gt;&gt; sum(fibo(6))</a:t>
            </a:r>
          </a:p>
          <a:p>
            <a:r>
              <a:rPr lang="pt-BR" spc="-150" dirty="0" smtClean="0">
                <a:latin typeface="Courier New" pitchFamily="49" charset="0"/>
                <a:ea typeface="Arial Unicode MS" pitchFamily="34" charset="-128"/>
                <a:cs typeface="Courier New" pitchFamily="49" charset="0"/>
              </a:rPr>
              <a:t>12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re 1"/>
          <p:cNvSpPr>
            <a:spLocks noGrp="1"/>
          </p:cNvSpPr>
          <p:nvPr>
            <p:ph type="title"/>
          </p:nvPr>
        </p:nvSpPr>
        <p:spPr>
          <a:xfrm>
            <a:off x="457200" y="204774"/>
            <a:ext cx="7043738" cy="703946"/>
          </a:xfrm>
        </p:spPr>
        <p:txBody>
          <a:bodyPr anchor="t"/>
          <a:lstStyle/>
          <a:p>
            <a:r>
              <a:rPr lang="fr-FR" dirty="0" smtClean="0"/>
              <a:t>Fonctions </a:t>
            </a:r>
            <a:r>
              <a:rPr lang="fr-FR" dirty="0" err="1" smtClean="0"/>
              <a:t>built</a:t>
            </a:r>
            <a:r>
              <a:rPr lang="fr-FR" dirty="0" smtClean="0"/>
              <a:t>-in</a:t>
            </a:r>
          </a:p>
        </p:txBody>
      </p:sp>
      <p:sp>
        <p:nvSpPr>
          <p:cNvPr id="3" name="Espace réservé du contenu 2"/>
          <p:cNvSpPr>
            <a:spLocks noGrp="1"/>
          </p:cNvSpPr>
          <p:nvPr>
            <p:ph idx="1"/>
          </p:nvPr>
        </p:nvSpPr>
        <p:spPr>
          <a:xfrm>
            <a:off x="457200" y="1268760"/>
            <a:ext cx="8147248" cy="5112568"/>
          </a:xfrm>
        </p:spPr>
        <p:txBody>
          <a:bodyPr>
            <a:normAutofit/>
          </a:bodyPr>
          <a:lstStyle/>
          <a:p>
            <a:pPr>
              <a:buNone/>
            </a:pPr>
            <a:r>
              <a:rPr lang="fr-FR" sz="2200" b="1" dirty="0" err="1" smtClean="0"/>
              <a:t>print</a:t>
            </a:r>
            <a:r>
              <a:rPr lang="fr-FR" sz="2200" dirty="0" smtClean="0"/>
              <a:t>(</a:t>
            </a:r>
            <a:r>
              <a:rPr lang="fr-FR" sz="2200" i="1" dirty="0" smtClean="0"/>
              <a:t>[obj1, ..., </a:t>
            </a:r>
            <a:r>
              <a:rPr lang="fr-FR" sz="2200" i="1" dirty="0" err="1" smtClean="0"/>
              <a:t>objn</a:t>
            </a:r>
            <a:r>
              <a:rPr lang="fr-FR" sz="2200" i="1" dirty="0" smtClean="0"/>
              <a:t>][, sep=' '][, end='n']</a:t>
            </a:r>
            <a:r>
              <a:rPr lang="fr-FR" sz="2200" dirty="0" smtClean="0"/>
              <a:t>)</a:t>
            </a:r>
          </a:p>
          <a:p>
            <a:pPr>
              <a:buNone/>
            </a:pPr>
            <a:r>
              <a:rPr lang="fr-FR" sz="2200" b="1" dirty="0" smtClean="0"/>
              <a:t>input</a:t>
            </a:r>
            <a:r>
              <a:rPr lang="fr-FR" sz="2200" dirty="0" smtClean="0"/>
              <a:t>([</a:t>
            </a:r>
            <a:r>
              <a:rPr lang="fr-FR" sz="2200" i="1" dirty="0" smtClean="0"/>
              <a:t>prompt</a:t>
            </a:r>
            <a:r>
              <a:rPr lang="fr-FR" sz="2200" dirty="0" smtClean="0"/>
              <a:t>])</a:t>
            </a:r>
          </a:p>
          <a:p>
            <a:pPr>
              <a:buNone/>
            </a:pPr>
            <a:r>
              <a:rPr lang="fr-FR" sz="2200" b="1" dirty="0" smtClean="0"/>
              <a:t>round</a:t>
            </a:r>
            <a:r>
              <a:rPr lang="fr-FR" sz="2200" dirty="0" smtClean="0"/>
              <a:t>(</a:t>
            </a:r>
            <a:r>
              <a:rPr lang="fr-FR" sz="2200" i="1" dirty="0" smtClean="0"/>
              <a:t>x</a:t>
            </a:r>
            <a:r>
              <a:rPr lang="fr-FR" sz="2200" dirty="0" smtClean="0"/>
              <a:t>[, </a:t>
            </a:r>
            <a:r>
              <a:rPr lang="fr-FR" sz="2200" i="1" dirty="0" smtClean="0"/>
              <a:t>n=0</a:t>
            </a:r>
            <a:r>
              <a:rPr lang="fr-FR" sz="2200" dirty="0" smtClean="0"/>
              <a:t>])</a:t>
            </a:r>
          </a:p>
          <a:p>
            <a:pPr>
              <a:buNone/>
            </a:pPr>
            <a:endParaRPr lang="fr-FR" sz="2200" dirty="0" smtClean="0"/>
          </a:p>
          <a:p>
            <a:pPr>
              <a:buNone/>
            </a:pPr>
            <a:r>
              <a:rPr lang="fr-FR" sz="2200" b="1" dirty="0" smtClean="0"/>
              <a:t>type</a:t>
            </a:r>
            <a:r>
              <a:rPr lang="fr-FR" sz="2200" dirty="0" smtClean="0"/>
              <a:t>(</a:t>
            </a:r>
            <a:r>
              <a:rPr lang="fr-FR" sz="2200" dirty="0" err="1" smtClean="0"/>
              <a:t>obj</a:t>
            </a:r>
            <a:r>
              <a:rPr lang="fr-FR" sz="2200" dirty="0" smtClean="0"/>
              <a:t>) </a:t>
            </a:r>
            <a:r>
              <a:rPr lang="fr-FR" sz="2200" b="1" dirty="0" err="1" smtClean="0"/>
              <a:t>dir</a:t>
            </a:r>
            <a:r>
              <a:rPr lang="fr-FR" sz="2200" dirty="0" smtClean="0"/>
              <a:t>([</a:t>
            </a:r>
            <a:r>
              <a:rPr lang="fr-FR" sz="2200" i="1" dirty="0" err="1" smtClean="0"/>
              <a:t>object</a:t>
            </a:r>
            <a:r>
              <a:rPr lang="fr-FR" sz="2200" dirty="0" smtClean="0"/>
              <a:t>]) </a:t>
            </a:r>
            <a:r>
              <a:rPr lang="fr-FR" sz="2200" b="1" dirty="0" smtClean="0"/>
              <a:t>help</a:t>
            </a:r>
            <a:r>
              <a:rPr lang="fr-FR" sz="2200" dirty="0" smtClean="0"/>
              <a:t>([</a:t>
            </a:r>
            <a:r>
              <a:rPr lang="fr-FR" sz="2200" i="1" dirty="0" err="1" smtClean="0"/>
              <a:t>object</a:t>
            </a:r>
            <a:r>
              <a:rPr lang="fr-FR" sz="2200" dirty="0" smtClean="0"/>
              <a:t>]) </a:t>
            </a:r>
            <a:r>
              <a:rPr lang="fr-FR" sz="2200" b="1" dirty="0" err="1" smtClean="0"/>
              <a:t>repr</a:t>
            </a:r>
            <a:r>
              <a:rPr lang="fr-FR" sz="2200" dirty="0" smtClean="0"/>
              <a:t>(</a:t>
            </a:r>
            <a:r>
              <a:rPr lang="fr-FR" sz="2200" i="1" dirty="0" err="1" smtClean="0"/>
              <a:t>obj</a:t>
            </a:r>
            <a:r>
              <a:rPr lang="fr-FR" sz="2200" dirty="0" smtClean="0"/>
              <a:t>)</a:t>
            </a:r>
          </a:p>
          <a:p>
            <a:pPr>
              <a:buNone/>
            </a:pPr>
            <a:r>
              <a:rPr lang="fr-FR" sz="2200" b="1" dirty="0" err="1" smtClean="0"/>
              <a:t>hasttr</a:t>
            </a:r>
            <a:r>
              <a:rPr lang="fr-FR" sz="2200" dirty="0" smtClean="0"/>
              <a:t>(</a:t>
            </a:r>
            <a:r>
              <a:rPr lang="fr-FR" sz="2200" i="1" dirty="0" err="1" smtClean="0"/>
              <a:t>object</a:t>
            </a:r>
            <a:r>
              <a:rPr lang="fr-FR" sz="2200" dirty="0" err="1" smtClean="0"/>
              <a:t>,</a:t>
            </a:r>
            <a:r>
              <a:rPr lang="fr-FR" sz="2200" i="1" dirty="0" err="1" smtClean="0"/>
              <a:t>attribut</a:t>
            </a:r>
            <a:r>
              <a:rPr lang="fr-FR" sz="2200" dirty="0" smtClean="0"/>
              <a:t>) </a:t>
            </a:r>
            <a:r>
              <a:rPr lang="fr-FR" sz="2200" b="1" dirty="0" err="1" smtClean="0"/>
              <a:t>isinstance</a:t>
            </a:r>
            <a:r>
              <a:rPr lang="fr-FR" sz="2200" dirty="0" smtClean="0"/>
              <a:t>(</a:t>
            </a:r>
            <a:r>
              <a:rPr lang="fr-FR" sz="2200" i="1" dirty="0" err="1" smtClean="0"/>
              <a:t>object</a:t>
            </a:r>
            <a:r>
              <a:rPr lang="fr-FR" sz="2200" dirty="0" err="1" smtClean="0"/>
              <a:t>,</a:t>
            </a:r>
            <a:r>
              <a:rPr lang="fr-FR" sz="2200" i="1" dirty="0" err="1" smtClean="0"/>
              <a:t>class</a:t>
            </a:r>
            <a:r>
              <a:rPr lang="fr-FR" sz="2200" dirty="0" smtClean="0"/>
              <a:t>)</a:t>
            </a:r>
          </a:p>
          <a:p>
            <a:pPr>
              <a:buNone/>
            </a:pPr>
            <a:endParaRPr lang="fr-FR" sz="2200" dirty="0" smtClean="0"/>
          </a:p>
          <a:p>
            <a:pPr>
              <a:buNone/>
            </a:pPr>
            <a:r>
              <a:rPr lang="fr-FR" sz="2200" b="1" dirty="0" err="1" smtClean="0"/>
              <a:t>globals</a:t>
            </a:r>
            <a:r>
              <a:rPr lang="fr-FR" sz="2200" dirty="0" smtClean="0"/>
              <a:t>() </a:t>
            </a:r>
            <a:r>
              <a:rPr lang="fr-FR" sz="2200" b="1" dirty="0" err="1" smtClean="0"/>
              <a:t>locals</a:t>
            </a:r>
            <a:r>
              <a:rPr lang="fr-FR" sz="2200" dirty="0" smtClean="0"/>
              <a:t>() </a:t>
            </a:r>
            <a:r>
              <a:rPr lang="fr-FR" sz="2200" b="1" dirty="0" err="1" smtClean="0"/>
              <a:t>eval</a:t>
            </a:r>
            <a:r>
              <a:rPr lang="fr-FR" sz="2200" dirty="0" smtClean="0"/>
              <a:t>(</a:t>
            </a:r>
            <a:r>
              <a:rPr lang="fr-FR" sz="2200" i="1" dirty="0" smtClean="0"/>
              <a:t>expression</a:t>
            </a:r>
            <a:r>
              <a:rPr lang="fr-FR" sz="2200" dirty="0" smtClean="0"/>
              <a:t>)</a:t>
            </a:r>
          </a:p>
          <a:p>
            <a:pPr>
              <a:buNone/>
            </a:pPr>
            <a:endParaRPr lang="fr-FR" sz="2200" dirty="0" smtClean="0"/>
          </a:p>
          <a:p>
            <a:pPr>
              <a:buNone/>
            </a:pPr>
            <a:r>
              <a:rPr lang="fr-FR" sz="2200" b="1" dirty="0" smtClean="0"/>
              <a:t>range</a:t>
            </a:r>
            <a:r>
              <a:rPr lang="fr-FR" sz="2200" dirty="0" smtClean="0"/>
              <a:t>([</a:t>
            </a:r>
            <a:r>
              <a:rPr lang="fr-FR" sz="2200" i="1" dirty="0" err="1" smtClean="0"/>
              <a:t>start</a:t>
            </a:r>
            <a:r>
              <a:rPr lang="fr-FR" sz="2200" i="1" dirty="0" smtClean="0"/>
              <a:t>=0</a:t>
            </a:r>
            <a:r>
              <a:rPr lang="fr-FR" sz="2200" dirty="0" smtClean="0"/>
              <a:t>],</a:t>
            </a:r>
            <a:r>
              <a:rPr lang="fr-FR" sz="2200" i="1" dirty="0" smtClean="0"/>
              <a:t>stop</a:t>
            </a:r>
            <a:r>
              <a:rPr lang="fr-FR" sz="2200" dirty="0" smtClean="0"/>
              <a:t>[,</a:t>
            </a:r>
            <a:r>
              <a:rPr lang="fr-FR" sz="2200" i="1" dirty="0" err="1" smtClean="0"/>
              <a:t>step</a:t>
            </a:r>
            <a:r>
              <a:rPr lang="fr-FR" sz="2200" i="1" dirty="0" smtClean="0"/>
              <a:t>=1</a:t>
            </a:r>
            <a:r>
              <a:rPr lang="fr-FR" sz="2200" dirty="0" smtClean="0"/>
              <a:t>])</a:t>
            </a:r>
          </a:p>
          <a:p>
            <a:pPr>
              <a:buNone/>
            </a:pPr>
            <a:r>
              <a:rPr lang="fr-FR" sz="2200" b="1" dirty="0" err="1" smtClean="0"/>
              <a:t>len</a:t>
            </a:r>
            <a:r>
              <a:rPr lang="fr-FR" sz="2200" dirty="0" smtClean="0"/>
              <a:t>(</a:t>
            </a:r>
            <a:r>
              <a:rPr lang="fr-FR" sz="2200" i="1" dirty="0" err="1" smtClean="0"/>
              <a:t>seq</a:t>
            </a:r>
            <a:r>
              <a:rPr lang="fr-FR" sz="2200" dirty="0" smtClean="0"/>
              <a:t>) </a:t>
            </a:r>
            <a:r>
              <a:rPr lang="fr-FR" sz="2200" b="1" dirty="0" err="1" smtClean="0"/>
              <a:t>reversed</a:t>
            </a:r>
            <a:r>
              <a:rPr lang="fr-FR" sz="2200" dirty="0" smtClean="0"/>
              <a:t>(</a:t>
            </a:r>
            <a:r>
              <a:rPr lang="fr-FR" sz="2200" i="1" dirty="0" err="1" smtClean="0"/>
              <a:t>seq</a:t>
            </a:r>
            <a:r>
              <a:rPr lang="fr-FR" sz="2200" dirty="0" smtClean="0"/>
              <a:t>) </a:t>
            </a:r>
            <a:r>
              <a:rPr lang="fr-FR" sz="2200" b="1" dirty="0" err="1" smtClean="0"/>
              <a:t>sorted</a:t>
            </a:r>
            <a:r>
              <a:rPr lang="fr-FR" sz="2200" dirty="0" smtClean="0"/>
              <a:t>(</a:t>
            </a:r>
            <a:r>
              <a:rPr lang="fr-FR" sz="2200" i="1" dirty="0" err="1" smtClean="0"/>
              <a:t>seq</a:t>
            </a:r>
            <a:r>
              <a:rPr lang="fr-FR" sz="2200" dirty="0" smtClean="0"/>
              <a:t>)</a:t>
            </a:r>
          </a:p>
          <a:p>
            <a:pPr>
              <a:buNone/>
            </a:pPr>
            <a:r>
              <a:rPr lang="fr-FR" sz="2200" b="1" dirty="0" err="1" smtClean="0"/>
              <a:t>sum</a:t>
            </a:r>
            <a:r>
              <a:rPr lang="fr-FR" sz="2200" dirty="0" smtClean="0"/>
              <a:t>(</a:t>
            </a:r>
            <a:r>
              <a:rPr lang="fr-FR" sz="2200" i="1" dirty="0" err="1" smtClean="0"/>
              <a:t>iterable</a:t>
            </a:r>
            <a:r>
              <a:rPr lang="fr-FR" sz="2200" dirty="0" smtClean="0"/>
              <a:t>) </a:t>
            </a:r>
          </a:p>
          <a:p>
            <a:pPr>
              <a:buNone/>
            </a:pPr>
            <a:endParaRPr lang="fr-FR" sz="2200" dirty="0" smtClean="0"/>
          </a:p>
          <a:p>
            <a:pPr>
              <a:buNone/>
            </a:pPr>
            <a:endParaRPr lang="fr-FR" sz="2200"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Réseau">
  <a:themeElements>
    <a:clrScheme name="Réseau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Résea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éseau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Réseau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Réseau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Réseau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Réseau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Réseau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Réseau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Réseau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Réseau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Réseau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Network</Template>
  <TotalTime>2850</TotalTime>
  <Words>1684</Words>
  <Application>Microsoft Office PowerPoint</Application>
  <PresentationFormat>Affichage à l'écran (4:3)</PresentationFormat>
  <Paragraphs>197</Paragraphs>
  <Slides>11</Slides>
  <Notes>11</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Réseau</vt:lpstr>
      <vt:lpstr>Bases Python</vt:lpstr>
      <vt:lpstr>Quelques Généralités </vt:lpstr>
      <vt:lpstr>Arguments par défaut </vt:lpstr>
      <vt:lpstr>Arguments nommés</vt:lpstr>
      <vt:lpstr>Arguments non définis</vt:lpstr>
      <vt:lpstr>Fonctions anonymes</vt:lpstr>
      <vt:lpstr>Générateur</vt:lpstr>
      <vt:lpstr>Générateur</vt:lpstr>
      <vt:lpstr>Fonctions built-in</vt:lpstr>
      <vt:lpstr>Exercices</vt:lpstr>
      <vt:lpstr>Exercices</vt:lpstr>
    </vt:vector>
  </TitlesOfParts>
  <Company>CNRS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Cvs &amp; Subversion</dc:title>
  <dc:creator>David Chamont</dc:creator>
  <cp:lastModifiedBy>David Chamont</cp:lastModifiedBy>
  <cp:revision>231</cp:revision>
  <dcterms:created xsi:type="dcterms:W3CDTF">2007-10-24T08:45:24Z</dcterms:created>
  <dcterms:modified xsi:type="dcterms:W3CDTF">2011-09-20T06:54:47Z</dcterms:modified>
</cp:coreProperties>
</file>