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9" r:id="rId1"/>
  </p:sldMasterIdLst>
  <p:notesMasterIdLst>
    <p:notesMasterId r:id="rId9"/>
  </p:notesMasterIdLst>
  <p:sldIdLst>
    <p:sldId id="256" r:id="rId2"/>
    <p:sldId id="285" r:id="rId3"/>
    <p:sldId id="286" r:id="rId4"/>
    <p:sldId id="288" r:id="rId5"/>
    <p:sldId id="289" r:id="rId6"/>
    <p:sldId id="281" r:id="rId7"/>
    <p:sldId id="290" r:id="rId8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9522" autoAdjust="0"/>
    <p:restoredTop sz="78705" autoAdjust="0"/>
  </p:normalViewPr>
  <p:slideViewPr>
    <p:cSldViewPr>
      <p:cViewPr>
        <p:scale>
          <a:sx n="66" d="100"/>
          <a:sy n="66" d="100"/>
        </p:scale>
        <p:origin x="-1410" y="-1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171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1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E58524E-C036-4D84-8B0D-D9A71C24393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CC6683-6F1E-4184-8B9B-8565EDA9006D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fr-FR" dirty="0" smtClean="0"/>
              <a:t>A revoir</a:t>
            </a:r>
            <a:r>
              <a:rPr lang="fr-FR" baseline="0" dirty="0" smtClean="0"/>
              <a:t> :</a:t>
            </a:r>
          </a:p>
          <a:p>
            <a:pPr eaLnBrk="1" hangingPunct="1"/>
            <a:r>
              <a:rPr lang="fr-FR" baseline="0" dirty="0" smtClean="0"/>
              <a:t>*) pour les débutants, faire l'impasse sur la réutilisation des objets entiers et le "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" (peut-être classer "</a:t>
            </a:r>
            <a:r>
              <a:rPr lang="fr-FR" baseline="0" dirty="0" err="1" smtClean="0"/>
              <a:t>is</a:t>
            </a:r>
            <a:r>
              <a:rPr lang="fr-FR" baseline="0" dirty="0" smtClean="0"/>
              <a:t>" dans les pièges).</a:t>
            </a:r>
          </a:p>
          <a:p>
            <a:pPr eaLnBrk="1" hangingPunct="1"/>
            <a:r>
              <a:rPr lang="fr-FR" baseline="0" dirty="0" smtClean="0"/>
              <a:t>*) refaire les démos en "animations"</a:t>
            </a:r>
          </a:p>
          <a:p>
            <a:pPr eaLnBrk="1" hangingPunct="1"/>
            <a:r>
              <a:rPr lang="fr-FR" baseline="0" dirty="0" smtClean="0"/>
              <a:t>*) parler de "</a:t>
            </a:r>
            <a:r>
              <a:rPr lang="fr-FR" baseline="0" dirty="0" err="1" smtClean="0"/>
              <a:t>shallow</a:t>
            </a:r>
            <a:r>
              <a:rPr lang="fr-FR" baseline="0" dirty="0" smtClean="0"/>
              <a:t> copy" et "</a:t>
            </a:r>
            <a:r>
              <a:rPr lang="fr-FR" baseline="0" dirty="0" err="1" smtClean="0"/>
              <a:t>deep</a:t>
            </a:r>
            <a:r>
              <a:rPr lang="fr-FR" baseline="0" smtClean="0"/>
              <a:t> copy".</a:t>
            </a:r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b="0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2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baseline="0" dirty="0" smtClean="0"/>
              <a:t>Pas de "do </a:t>
            </a:r>
            <a:r>
              <a:rPr lang="fr-FR" baseline="0" dirty="0" err="1" smtClean="0"/>
              <a:t>while</a:t>
            </a:r>
            <a:r>
              <a:rPr lang="fr-FR" baseline="0" dirty="0" smtClean="0"/>
              <a:t>".</a:t>
            </a:r>
            <a:endParaRPr lang="fr-FR" b="0" baseline="0" dirty="0" smtClean="0"/>
          </a:p>
          <a:p>
            <a:endParaRPr lang="fr-FR" b="0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3</a:t>
            </a:fld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b="0" baseline="0" dirty="0" smtClean="0"/>
              <a:t>Très déconseillé de modifier la séquence sur laquelle on itère</a:t>
            </a:r>
          </a:p>
          <a:p>
            <a:r>
              <a:rPr lang="fr-FR" b="0" baseline="0" dirty="0" smtClean="0"/>
              <a:t>En python 2, on préfèrera </a:t>
            </a:r>
            <a:r>
              <a:rPr lang="fr-FR" b="0" baseline="0" dirty="0" err="1" smtClean="0"/>
              <a:t>xrange</a:t>
            </a:r>
            <a:r>
              <a:rPr lang="fr-FR" b="0" baseline="0" dirty="0" smtClean="0"/>
              <a:t> plutôt que range.</a:t>
            </a:r>
          </a:p>
          <a:p>
            <a:endParaRPr lang="fr-FR" b="0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4</a:t>
            </a:fld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fr-FR" b="0" baseline="0" dirty="0" smtClean="0"/>
              <a:t>Programmation de type "</a:t>
            </a:r>
            <a:r>
              <a:rPr lang="fr-FR" b="0" baseline="0" dirty="0" err="1" smtClean="0"/>
              <a:t>fonctionelle</a:t>
            </a:r>
            <a:r>
              <a:rPr lang="fr-FR" b="0" baseline="0" dirty="0" smtClean="0"/>
              <a:t>".</a:t>
            </a:r>
          </a:p>
          <a:p>
            <a:endParaRPr lang="fr-FR" b="0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5</a:t>
            </a:fld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fr-FR" b="0" baseline="0" dirty="0" smtClean="0"/>
              <a:t>L'interpréteur python lève des exceptions.</a:t>
            </a:r>
          </a:p>
          <a:p>
            <a:pPr>
              <a:buFont typeface="Arial" pitchFamily="34" charset="0"/>
              <a:buChar char="•"/>
            </a:pPr>
            <a:r>
              <a:rPr lang="fr-FR" b="0" baseline="0" dirty="0" smtClean="0"/>
              <a:t>Lorsqu'une exception n'est pas interceptée, l'interpréteur arrête le programme en cours et affiche la pile </a:t>
            </a:r>
            <a:r>
              <a:rPr lang="fr-FR" b="1" i="1" baseline="0" dirty="0" err="1" smtClean="0"/>
              <a:t>Traceback</a:t>
            </a:r>
            <a:endParaRPr lang="fr-FR" b="1" i="1" baseline="0" dirty="0" smtClean="0"/>
          </a:p>
          <a:p>
            <a:pPr>
              <a:buFont typeface="Arial" pitchFamily="34" charset="0"/>
              <a:buChar char="•"/>
            </a:pPr>
            <a:r>
              <a:rPr lang="fr-FR" b="0" i="0" baseline="0" dirty="0" smtClean="0"/>
              <a:t>Le bloc '</a:t>
            </a:r>
            <a:r>
              <a:rPr lang="fr-FR" b="0" i="0" baseline="0" dirty="0" err="1" smtClean="0"/>
              <a:t>else</a:t>
            </a:r>
            <a:r>
              <a:rPr lang="fr-FR" b="0" i="0" baseline="0" dirty="0" smtClean="0"/>
              <a:t>' n'est exécuté que si aucun bloc '</a:t>
            </a:r>
            <a:r>
              <a:rPr lang="fr-FR" b="0" i="0" baseline="0" dirty="0" err="1" smtClean="0"/>
              <a:t>except</a:t>
            </a:r>
            <a:r>
              <a:rPr lang="fr-FR" b="0" i="0" baseline="0" dirty="0" smtClean="0"/>
              <a:t>' n'a été activé</a:t>
            </a:r>
          </a:p>
          <a:p>
            <a:pPr>
              <a:buFont typeface="Arial" pitchFamily="34" charset="0"/>
              <a:buChar char="•"/>
            </a:pPr>
            <a:r>
              <a:rPr lang="fr-FR" b="0" i="0" baseline="0" dirty="0" smtClean="0"/>
              <a:t>Le bloc '</a:t>
            </a:r>
            <a:r>
              <a:rPr lang="fr-FR" b="0" i="0" baseline="0" dirty="0" err="1" smtClean="0"/>
              <a:t>finally</a:t>
            </a:r>
            <a:r>
              <a:rPr lang="fr-FR" b="0" i="0" baseline="0" dirty="0" smtClean="0"/>
              <a:t>' est toujours exécuté, même en présence de continue/break/return…</a:t>
            </a:r>
          </a:p>
          <a:p>
            <a:pPr>
              <a:buFont typeface="Arial" pitchFamily="34" charset="0"/>
              <a:buChar char="•"/>
            </a:pPr>
            <a:endParaRPr lang="fr-FR" b="0" i="0" baseline="0" dirty="0" smtClean="0"/>
          </a:p>
          <a:p>
            <a:pPr>
              <a:buFont typeface="Arial" pitchFamily="34" charset="0"/>
              <a:buNone/>
            </a:pPr>
            <a:r>
              <a:rPr lang="fr-FR" b="0" i="0" baseline="0" dirty="0" smtClean="0"/>
              <a:t>Exceptions standard ?</a:t>
            </a:r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6</a:t>
            </a:fld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7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buFont typeface="Arial" pitchFamily="34" charset="0"/>
              <a:buNone/>
            </a:pPr>
            <a:r>
              <a:rPr lang="en-US" b="0" baseline="0" dirty="0" smtClean="0"/>
              <a:t>from random import </a:t>
            </a:r>
            <a:r>
              <a:rPr lang="en-US" b="0" baseline="0" dirty="0" err="1" smtClean="0"/>
              <a:t>randint</a:t>
            </a:r>
            <a:endParaRPr lang="en-US" b="0" baseline="0" dirty="0" smtClean="0"/>
          </a:p>
          <a:p>
            <a:pPr>
              <a:buFont typeface="Arial" pitchFamily="34" charset="0"/>
              <a:buNone/>
            </a:pPr>
            <a:r>
              <a:rPr lang="en-US" b="0" baseline="0" dirty="0" err="1" smtClean="0"/>
              <a:t>rand_number</a:t>
            </a:r>
            <a:r>
              <a:rPr lang="en-US" b="0" baseline="0" dirty="0" smtClean="0"/>
              <a:t> = </a:t>
            </a:r>
            <a:r>
              <a:rPr lang="en-US" b="0" baseline="0" dirty="0" err="1" smtClean="0"/>
              <a:t>randint</a:t>
            </a:r>
            <a:r>
              <a:rPr lang="en-US" b="0" baseline="0" dirty="0" smtClean="0"/>
              <a:t>(1, 100)</a:t>
            </a:r>
            <a:endParaRPr lang="fr-FR" b="0" i="0" baseline="0" dirty="0" smtClean="0"/>
          </a:p>
        </p:txBody>
      </p:sp>
      <p:sp>
        <p:nvSpPr>
          <p:cNvPr id="11268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7A9322D-3F07-4831-B0A6-507EA89B26A9}" type="slidenum">
              <a:rPr lang="fr-FR" smtClean="0"/>
              <a:pPr/>
              <a:t>7</a:t>
            </a:fld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 flipH="1">
            <a:off x="6973888" y="571480"/>
            <a:ext cx="0" cy="571504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Line 40"/>
          <p:cNvSpPr>
            <a:spLocks noChangeShapeType="1"/>
          </p:cNvSpPr>
          <p:nvPr/>
        </p:nvSpPr>
        <p:spPr bwMode="auto">
          <a:xfrm>
            <a:off x="500034" y="2687638"/>
            <a:ext cx="814393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pPr>
              <a:defRPr/>
            </a:pPr>
            <a:endParaRPr lang="fr-FR"/>
          </a:p>
        </p:txBody>
      </p:sp>
      <p:pic>
        <p:nvPicPr>
          <p:cNvPr id="6" name="Image 11" descr="logo_llr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15188" y="3000375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998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720" y="571480"/>
            <a:ext cx="6424610" cy="1847848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fr-FR" altLang="en-US"/>
              <a:t>Cliquez pour modifier le style du titre</a:t>
            </a:r>
          </a:p>
        </p:txBody>
      </p:sp>
      <p:sp>
        <p:nvSpPr>
          <p:cNvPr id="16998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85720" y="3000372"/>
            <a:ext cx="642942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fr-FR" altLang="en-US"/>
              <a:t>Cliquez pour modifier le style des sous-titres du masque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964382-F14F-4C47-A7E8-17624B6F09E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5EFE27-752E-49A2-8820-6CB557F3D2EE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8A52A-0544-4F26-A0EC-CD9053EE112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0F187-7F8E-4582-AAC4-B5C198F701BA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57F132-23C0-473C-937C-934DCBDABF7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47D9A6-4875-42FC-B338-497C96D6C7FF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F32AA-7DAA-4E16-B7BE-1E321A7C37D1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BA16C-99CC-4720-B868-765AFF1AB217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075FBF-9F90-4AAE-804D-15C098B94FD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7676C8-5437-4ECC-A38D-9EC0A741776C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21AAD-ED5B-4837-A007-18E5A1F3B9E3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Line 2"/>
          <p:cNvSpPr>
            <a:spLocks noChangeShapeType="1"/>
          </p:cNvSpPr>
          <p:nvPr/>
        </p:nvSpPr>
        <p:spPr bwMode="auto">
          <a:xfrm flipV="1">
            <a:off x="7572375" y="142875"/>
            <a:ext cx="0" cy="785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04373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 style du titre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en-US" smtClean="0"/>
              <a:t>Cliquez pour modifier les styles du texte du masque</a:t>
            </a:r>
          </a:p>
          <a:p>
            <a:pPr lvl="1"/>
            <a:r>
              <a:rPr lang="fr-FR" altLang="en-US" smtClean="0"/>
              <a:t>Deuxième niveau</a:t>
            </a:r>
          </a:p>
          <a:p>
            <a:pPr lvl="2"/>
            <a:r>
              <a:rPr lang="fr-FR" altLang="en-US" smtClean="0"/>
              <a:t>Troisième niveau</a:t>
            </a:r>
          </a:p>
          <a:p>
            <a:pPr lvl="3"/>
            <a:r>
              <a:rPr lang="fr-FR" altLang="en-US" smtClean="0"/>
              <a:t>Quatrième niveau</a:t>
            </a:r>
          </a:p>
          <a:p>
            <a:pPr lvl="4"/>
            <a:r>
              <a:rPr lang="fr-FR" altLang="en-US" smtClean="0"/>
              <a:t>Cinquième niveau</a:t>
            </a:r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fr-FR" altLang="en-US"/>
          </a:p>
        </p:txBody>
      </p:sp>
      <p:sp>
        <p:nvSpPr>
          <p:cNvPr id="16896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BB0B6B1A-5602-4077-B3CF-0BE692A02A06}" type="slidenum">
              <a:rPr lang="fr-FR" altLang="en-US"/>
              <a:pPr>
                <a:defRPr/>
              </a:pPr>
              <a:t>‹N°›</a:t>
            </a:fld>
            <a:endParaRPr lang="fr-FR" altLang="en-US"/>
          </a:p>
        </p:txBody>
      </p:sp>
      <p:pic>
        <p:nvPicPr>
          <p:cNvPr id="1032" name="Image 39" descr="logo_llr.gif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715250" y="214313"/>
            <a:ext cx="12573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5" name="Connecteur droit 44"/>
          <p:cNvCxnSpPr/>
          <p:nvPr userDrawn="1"/>
        </p:nvCxnSpPr>
        <p:spPr>
          <a:xfrm>
            <a:off x="7572375" y="928688"/>
            <a:ext cx="1428750" cy="158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313" y="571500"/>
            <a:ext cx="6500812" cy="1928813"/>
          </a:xfrm>
        </p:spPr>
        <p:txBody>
          <a:bodyPr/>
          <a:lstStyle/>
          <a:p>
            <a:pPr eaLnBrk="1" hangingPunct="1"/>
            <a:r>
              <a:rPr lang="fr-FR" dirty="0" smtClean="0"/>
              <a:t>Bases </a:t>
            </a:r>
            <a:r>
              <a:rPr lang="fr-FR" dirty="0" smtClean="0"/>
              <a:t>Python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313" y="3000375"/>
            <a:ext cx="6534150" cy="3286125"/>
          </a:xfrm>
        </p:spPr>
        <p:txBody>
          <a:bodyPr/>
          <a:lstStyle/>
          <a:p>
            <a:pPr eaLnBrk="1" hangingPunct="1"/>
            <a:r>
              <a:rPr lang="fr-FR" sz="2800" dirty="0" smtClean="0"/>
              <a:t>Contrôle de flux</a:t>
            </a:r>
          </a:p>
          <a:p>
            <a:pPr eaLnBrk="1" hangingPunct="1"/>
            <a:r>
              <a:rPr lang="fr-FR" sz="1800" i="1" dirty="0" smtClean="0"/>
              <a:t/>
            </a:r>
            <a:br>
              <a:rPr lang="fr-FR" sz="1800" i="1" dirty="0" smtClean="0"/>
            </a:br>
            <a:r>
              <a:rPr lang="fr-FR" sz="1800" i="1" dirty="0" smtClean="0"/>
              <a:t>(d'après http://harold.e.free.fr/python/)</a:t>
            </a:r>
          </a:p>
          <a:p>
            <a:pPr eaLnBrk="1" hangingPunct="1"/>
            <a:r>
              <a:rPr lang="fr-FR" sz="1800" i="1" dirty="0" smtClean="0"/>
              <a:t>(et "Learning Python", de Mark Lutz)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If, tests et conditions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11560" y="1196752"/>
            <a:ext cx="1872208" cy="2064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fr-FR" sz="2000" b="1" dirty="0" smtClean="0"/>
              <a:t>if</a:t>
            </a:r>
            <a:r>
              <a:rPr lang="fr-FR" sz="2000" dirty="0" smtClean="0"/>
              <a:t> a &gt; b</a:t>
            </a:r>
            <a:r>
              <a:rPr lang="fr-FR" sz="2000" b="1" dirty="0" smtClean="0"/>
              <a:t>:</a:t>
            </a:r>
          </a:p>
          <a:p>
            <a:r>
              <a:rPr lang="fr-FR" sz="2000" dirty="0" smtClean="0"/>
              <a:t>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('a&gt;b')</a:t>
            </a:r>
          </a:p>
          <a:p>
            <a:r>
              <a:rPr lang="fr-FR" sz="2000" b="1" dirty="0" err="1" smtClean="0"/>
              <a:t>elif</a:t>
            </a:r>
            <a:r>
              <a:rPr lang="fr-FR" sz="2000" dirty="0" smtClean="0"/>
              <a:t> a == b</a:t>
            </a:r>
            <a:r>
              <a:rPr lang="fr-FR" sz="2000" b="1" dirty="0" smtClean="0"/>
              <a:t>:</a:t>
            </a:r>
          </a:p>
          <a:p>
            <a:r>
              <a:rPr lang="fr-FR" sz="2000" dirty="0" smtClean="0"/>
              <a:t>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('a==b')</a:t>
            </a:r>
          </a:p>
          <a:p>
            <a:r>
              <a:rPr lang="fr-FR" sz="2000" b="1" dirty="0" err="1" smtClean="0"/>
              <a:t>else</a:t>
            </a:r>
            <a:r>
              <a:rPr lang="fr-FR" sz="2000" b="1" dirty="0" smtClean="0"/>
              <a:t>:</a:t>
            </a:r>
          </a:p>
          <a:p>
            <a:r>
              <a:rPr lang="fr-FR" sz="2000" dirty="0" smtClean="0"/>
              <a:t>  </a:t>
            </a:r>
            <a:r>
              <a:rPr lang="fr-FR" sz="2000" dirty="0" err="1" smtClean="0"/>
              <a:t>print</a:t>
            </a:r>
            <a:r>
              <a:rPr lang="fr-FR" sz="2000" dirty="0" smtClean="0"/>
              <a:t>('a&lt;b')</a:t>
            </a:r>
          </a:p>
        </p:txBody>
      </p:sp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3203848" y="1124744"/>
            <a:ext cx="3744416" cy="5544616"/>
          </a:xfrm>
        </p:spPr>
        <p:txBody>
          <a:bodyPr>
            <a:noAutofit/>
          </a:bodyPr>
          <a:lstStyle/>
          <a:p>
            <a:pPr marL="261938" indent="-261938"/>
            <a:r>
              <a:rPr lang="fr-FR" sz="2200" dirty="0" smtClean="0"/>
              <a:t>Condition non vérifiée :</a:t>
            </a:r>
          </a:p>
          <a:p>
            <a:pPr marL="611188" lvl="1" indent="-261938"/>
            <a:r>
              <a:rPr lang="fr-FR" sz="2200" dirty="0" smtClean="0"/>
              <a:t>False</a:t>
            </a:r>
          </a:p>
          <a:p>
            <a:pPr marL="611188" lvl="1" indent="-261938"/>
            <a:r>
              <a:rPr lang="fr-FR" sz="2200" dirty="0" smtClean="0"/>
              <a:t>Collection vide</a:t>
            </a:r>
          </a:p>
          <a:p>
            <a:pPr marL="611188" lvl="1" indent="-261938"/>
            <a:r>
              <a:rPr lang="fr-FR" sz="2200" dirty="0" smtClean="0"/>
              <a:t>Valeur numérique nulle</a:t>
            </a:r>
          </a:p>
          <a:p>
            <a:pPr marL="611188" lvl="1" indent="-261938"/>
            <a:r>
              <a:rPr lang="fr-FR" sz="2200" dirty="0" smtClean="0"/>
              <a:t>None</a:t>
            </a:r>
          </a:p>
          <a:p>
            <a:pPr marL="261938" indent="-261938"/>
            <a:r>
              <a:rPr lang="fr-FR" sz="2200" dirty="0" smtClean="0"/>
              <a:t>Condition vérifiée</a:t>
            </a:r>
          </a:p>
          <a:p>
            <a:pPr marL="611188" lvl="1" indent="-261938"/>
            <a:r>
              <a:rPr lang="fr-FR" sz="2200" dirty="0" err="1" smtClean="0"/>
              <a:t>True</a:t>
            </a:r>
            <a:endParaRPr lang="fr-FR" sz="2200" dirty="0" smtClean="0"/>
          </a:p>
          <a:p>
            <a:pPr marL="611188" lvl="1" indent="-261938"/>
            <a:r>
              <a:rPr lang="fr-FR" sz="2200" dirty="0" smtClean="0"/>
              <a:t>Collection non vide</a:t>
            </a:r>
          </a:p>
          <a:p>
            <a:pPr marL="611188" lvl="1" indent="-261938"/>
            <a:r>
              <a:rPr lang="fr-FR" sz="2200" dirty="0" smtClean="0"/>
              <a:t>Valeur numérique non nulle</a:t>
            </a:r>
          </a:p>
          <a:p>
            <a:pPr marL="261938" indent="-261938"/>
            <a:r>
              <a:rPr lang="fr-FR" sz="2200" dirty="0" smtClean="0"/>
              <a:t>Opérateurs</a:t>
            </a:r>
          </a:p>
          <a:p>
            <a:pPr marL="611188" lvl="1" indent="-261938"/>
            <a:r>
              <a:rPr lang="fr-FR" sz="2200" dirty="0" smtClean="0"/>
              <a:t>and, or , not</a:t>
            </a:r>
          </a:p>
          <a:p>
            <a:pPr marL="611188" lvl="1" indent="-261938"/>
            <a:r>
              <a:rPr lang="fr-FR" sz="2200" dirty="0" smtClean="0"/>
              <a:t>&lt;, &lt;=, &gt;, &gt;=, ==, !=</a:t>
            </a:r>
          </a:p>
          <a:p>
            <a:pPr marL="611188" lvl="1" indent="-261938"/>
            <a:r>
              <a:rPr lang="fr-FR" sz="2200" dirty="0" smtClean="0"/>
              <a:t>in, </a:t>
            </a:r>
            <a:r>
              <a:rPr lang="fr-FR" sz="2200" dirty="0" err="1" smtClean="0"/>
              <a:t>is</a:t>
            </a:r>
            <a:endParaRPr lang="fr-FR" sz="2200" dirty="0" smtClean="0"/>
          </a:p>
        </p:txBody>
      </p:sp>
      <p:sp>
        <p:nvSpPr>
          <p:cNvPr id="6" name="ZoneTexte 5"/>
          <p:cNvSpPr txBox="1"/>
          <p:nvPr/>
        </p:nvSpPr>
        <p:spPr>
          <a:xfrm>
            <a:off x="611560" y="3583705"/>
            <a:ext cx="2232248" cy="1141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dirty="0" smtClean="0"/>
              <a:t> l = [ 0, 1, 2, 3 ]</a:t>
            </a:r>
          </a:p>
          <a:p>
            <a:pPr>
              <a:buFont typeface="Wingdings" pitchFamily="2" charset="2"/>
              <a:buChar char="Ø"/>
            </a:pPr>
            <a:r>
              <a:rPr lang="en-US" sz="2000" dirty="0" smtClean="0"/>
              <a:t> 2 in l, 4 in l</a:t>
            </a:r>
          </a:p>
          <a:p>
            <a:r>
              <a:rPr lang="en-US" sz="2000" dirty="0" smtClean="0"/>
              <a:t>( True, False 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err="1" smtClean="0"/>
              <a:t>While</a:t>
            </a:r>
            <a:endParaRPr lang="fr-FR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611560" y="1268760"/>
            <a:ext cx="3528392" cy="32958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dirty="0" smtClean="0"/>
              <a:t>a = 0</a:t>
            </a:r>
          </a:p>
          <a:p>
            <a:r>
              <a:rPr lang="en-US" sz="2000" dirty="0" smtClean="0"/>
              <a:t>max = 10</a:t>
            </a:r>
          </a:p>
          <a:p>
            <a:r>
              <a:rPr lang="en-US" sz="2000" b="1" dirty="0" smtClean="0"/>
              <a:t>while</a:t>
            </a:r>
            <a:r>
              <a:rPr lang="en-US" sz="2000" dirty="0" smtClean="0"/>
              <a:t> a &lt; max</a:t>
            </a:r>
            <a:r>
              <a:rPr lang="en-US" sz="2000" b="1" dirty="0" smtClean="0"/>
              <a:t>: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    if </a:t>
            </a:r>
            <a:r>
              <a:rPr lang="en-US" sz="2000" dirty="0" err="1" smtClean="0"/>
              <a:t>cherche</a:t>
            </a:r>
            <a:r>
              <a:rPr lang="en-US" sz="2000" dirty="0" smtClean="0"/>
              <a:t>(a):</a:t>
            </a:r>
          </a:p>
          <a:p>
            <a:r>
              <a:rPr lang="en-US" sz="2000" dirty="0" smtClean="0"/>
              <a:t>        print("</a:t>
            </a:r>
            <a:r>
              <a:rPr lang="en-US" sz="2000" dirty="0" err="1" smtClean="0"/>
              <a:t>chiffre",a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        break ;</a:t>
            </a:r>
          </a:p>
          <a:p>
            <a:r>
              <a:rPr lang="en-US" sz="2000" dirty="0" smtClean="0"/>
              <a:t>    a += 1 </a:t>
            </a:r>
          </a:p>
          <a:p>
            <a:r>
              <a:rPr lang="en-US" sz="2000" b="1" dirty="0" smtClean="0"/>
              <a:t>else</a:t>
            </a:r>
          </a:p>
          <a:p>
            <a:r>
              <a:rPr lang="en-US" sz="2000" dirty="0" smtClean="0"/>
              <a:t>    print("pas de </a:t>
            </a:r>
            <a:r>
              <a:rPr lang="en-US" sz="2000" dirty="0" err="1" smtClean="0"/>
              <a:t>chiffre</a:t>
            </a:r>
            <a:r>
              <a:rPr lang="en-US" sz="2000" dirty="0" smtClean="0"/>
              <a:t>")</a:t>
            </a:r>
          </a:p>
          <a:p>
            <a:endParaRPr lang="en-US" sz="2000" dirty="0" smtClean="0"/>
          </a:p>
        </p:txBody>
      </p:sp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4499992" y="1124744"/>
            <a:ext cx="3744416" cy="5544616"/>
          </a:xfrm>
        </p:spPr>
        <p:txBody>
          <a:bodyPr>
            <a:noAutofit/>
          </a:bodyPr>
          <a:lstStyle/>
          <a:p>
            <a:pPr marL="261938" indent="-261938"/>
            <a:r>
              <a:rPr lang="fr-FR" sz="2200" dirty="0" smtClean="0"/>
              <a:t>La clause </a:t>
            </a:r>
            <a:r>
              <a:rPr lang="fr-FR" sz="2200" b="1" i="1" dirty="0" err="1" smtClean="0"/>
              <a:t>else</a:t>
            </a:r>
            <a:r>
              <a:rPr lang="fr-FR" sz="2200" dirty="0" smtClean="0"/>
              <a:t> est </a:t>
            </a:r>
            <a:r>
              <a:rPr lang="fr-FR" sz="2200" dirty="0" err="1" smtClean="0"/>
              <a:t>éxecutée</a:t>
            </a:r>
            <a:r>
              <a:rPr lang="fr-FR" sz="2200" dirty="0" smtClean="0"/>
              <a:t> si </a:t>
            </a:r>
            <a:r>
              <a:rPr lang="fr-FR" sz="2200" b="1" i="1" dirty="0" err="1" smtClean="0"/>
              <a:t>while</a:t>
            </a:r>
            <a:r>
              <a:rPr lang="fr-FR" sz="2200" dirty="0" smtClean="0"/>
              <a:t> sort sur un échec de sa condition, et non sur un </a:t>
            </a:r>
            <a:r>
              <a:rPr lang="fr-FR" sz="2200" b="1" i="1" dirty="0" smtClean="0"/>
              <a:t>break</a:t>
            </a:r>
            <a:r>
              <a:rPr lang="fr-FR" sz="22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For</a:t>
            </a:r>
          </a:p>
        </p:txBody>
      </p:sp>
      <p:sp>
        <p:nvSpPr>
          <p:cNvPr id="15" name="Espace réservé du contenu 2"/>
          <p:cNvSpPr>
            <a:spLocks noGrp="1"/>
          </p:cNvSpPr>
          <p:nvPr>
            <p:ph idx="1"/>
          </p:nvPr>
        </p:nvSpPr>
        <p:spPr>
          <a:xfrm>
            <a:off x="3059832" y="1124744"/>
            <a:ext cx="5760640" cy="3024336"/>
          </a:xfrm>
        </p:spPr>
        <p:txBody>
          <a:bodyPr>
            <a:noAutofit/>
          </a:bodyPr>
          <a:lstStyle/>
          <a:p>
            <a:pPr marL="261938" indent="-261938"/>
            <a:r>
              <a:rPr lang="fr-FR" sz="2200" b="1" i="1" dirty="0" smtClean="0"/>
              <a:t>in</a:t>
            </a:r>
            <a:r>
              <a:rPr lang="fr-FR" sz="2200" dirty="0" smtClean="0"/>
              <a:t> doit être suivi d'un </a:t>
            </a:r>
            <a:r>
              <a:rPr lang="fr-FR" sz="2200" dirty="0" err="1" smtClean="0"/>
              <a:t>itérateur</a:t>
            </a:r>
            <a:r>
              <a:rPr lang="fr-FR" sz="2200" dirty="0" smtClean="0"/>
              <a:t> : séquence, ou fonction capable de fournir les valeurs une par une.</a:t>
            </a:r>
          </a:p>
          <a:p>
            <a:pPr marL="261938" indent="-261938"/>
            <a:r>
              <a:rPr lang="fr-FR" sz="2200" b="1" i="1" dirty="0" smtClean="0"/>
              <a:t>continue</a:t>
            </a:r>
            <a:r>
              <a:rPr lang="fr-FR" sz="2200" dirty="0" smtClean="0"/>
              <a:t> permet de passer directement à la valeur suivante.</a:t>
            </a:r>
          </a:p>
          <a:p>
            <a:pPr marL="261938" indent="-261938"/>
            <a:r>
              <a:rPr lang="fr-FR" sz="2200" dirty="0" smtClean="0"/>
              <a:t>La clause </a:t>
            </a:r>
            <a:r>
              <a:rPr lang="fr-FR" sz="2200" b="1" i="1" dirty="0" err="1" smtClean="0"/>
              <a:t>else</a:t>
            </a:r>
            <a:r>
              <a:rPr lang="fr-FR" sz="2200" dirty="0" smtClean="0"/>
              <a:t> est </a:t>
            </a:r>
            <a:r>
              <a:rPr lang="fr-FR" sz="2200" dirty="0" err="1" smtClean="0"/>
              <a:t>éxecutée</a:t>
            </a:r>
            <a:r>
              <a:rPr lang="fr-FR" sz="2200" dirty="0" smtClean="0"/>
              <a:t> si </a:t>
            </a:r>
            <a:r>
              <a:rPr lang="fr-FR" sz="2200" b="1" i="1" dirty="0" smtClean="0"/>
              <a:t>for </a:t>
            </a:r>
            <a:r>
              <a:rPr lang="fr-FR" sz="2200" dirty="0" smtClean="0"/>
              <a:t>sort en fin d'itération, et non sur un </a:t>
            </a:r>
            <a:r>
              <a:rPr lang="fr-FR" sz="2200" b="1" i="1" dirty="0" smtClean="0"/>
              <a:t>break</a:t>
            </a:r>
            <a:r>
              <a:rPr lang="fr-FR" sz="2200" dirty="0" smtClean="0"/>
              <a:t>.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251520" y="3347936"/>
            <a:ext cx="2088232" cy="1449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dirty="0" smtClean="0"/>
              <a:t>for i in range(4):</a:t>
            </a:r>
          </a:p>
          <a:p>
            <a:r>
              <a:rPr lang="nn-NO" sz="2000" dirty="0" smtClean="0"/>
              <a:t>    if i == 2:</a:t>
            </a:r>
          </a:p>
          <a:p>
            <a:r>
              <a:rPr lang="nn-NO" sz="2000" dirty="0" smtClean="0"/>
              <a:t>        </a:t>
            </a:r>
            <a:r>
              <a:rPr lang="nn-NO" sz="2000" b="1" dirty="0" smtClean="0"/>
              <a:t>continue</a:t>
            </a:r>
          </a:p>
          <a:p>
            <a:r>
              <a:rPr lang="nn-NO" sz="2000" dirty="0" smtClean="0"/>
              <a:t>    print(i)</a:t>
            </a:r>
            <a:endParaRPr lang="en-US" sz="2000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2483768" y="3358625"/>
            <a:ext cx="360040" cy="1141439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dirty="0" smtClean="0"/>
              <a:t>0</a:t>
            </a:r>
          </a:p>
          <a:p>
            <a:r>
              <a:rPr lang="nn-NO" sz="2000" dirty="0" smtClean="0"/>
              <a:t>1</a:t>
            </a:r>
          </a:p>
          <a:p>
            <a:r>
              <a:rPr lang="nn-NO" sz="2000" dirty="0" smtClean="0"/>
              <a:t>3</a:t>
            </a:r>
            <a:endParaRPr lang="en-US" sz="2000" dirty="0" smtClean="0"/>
          </a:p>
        </p:txBody>
      </p:sp>
      <p:sp>
        <p:nvSpPr>
          <p:cNvPr id="8" name="ZoneTexte 7"/>
          <p:cNvSpPr txBox="1"/>
          <p:nvPr/>
        </p:nvSpPr>
        <p:spPr>
          <a:xfrm>
            <a:off x="251520" y="5065439"/>
            <a:ext cx="2088232" cy="14492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dirty="0" smtClean="0"/>
              <a:t>for i in range(6):</a:t>
            </a:r>
          </a:p>
          <a:p>
            <a:r>
              <a:rPr lang="nn-NO" sz="2000" dirty="0" smtClean="0"/>
              <a:t>    if i == 4:</a:t>
            </a:r>
          </a:p>
          <a:p>
            <a:r>
              <a:rPr lang="nn-NO" sz="2000" dirty="0" smtClean="0"/>
              <a:t>        </a:t>
            </a:r>
            <a:r>
              <a:rPr lang="nn-NO" sz="2000" b="1" dirty="0" smtClean="0"/>
              <a:t>break</a:t>
            </a:r>
          </a:p>
          <a:p>
            <a:r>
              <a:rPr lang="nn-NO" sz="2000" dirty="0" smtClean="0"/>
              <a:t>    print(i)</a:t>
            </a:r>
            <a:endParaRPr lang="en-US" sz="2000" dirty="0" smtClean="0"/>
          </a:p>
        </p:txBody>
      </p:sp>
      <p:sp>
        <p:nvSpPr>
          <p:cNvPr id="9" name="ZoneTexte 8"/>
          <p:cNvSpPr txBox="1"/>
          <p:nvPr/>
        </p:nvSpPr>
        <p:spPr>
          <a:xfrm>
            <a:off x="2483768" y="5076128"/>
            <a:ext cx="360040" cy="14492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dirty="0" smtClean="0"/>
              <a:t>0</a:t>
            </a:r>
          </a:p>
          <a:p>
            <a:r>
              <a:rPr lang="nn-NO" sz="2000" dirty="0" smtClean="0"/>
              <a:t>1</a:t>
            </a:r>
          </a:p>
          <a:p>
            <a:r>
              <a:rPr lang="nn-NO" sz="2000" dirty="0" smtClean="0"/>
              <a:t>2</a:t>
            </a:r>
          </a:p>
          <a:p>
            <a:r>
              <a:rPr lang="nn-NO" sz="2000" dirty="0" smtClean="0"/>
              <a:t>3</a:t>
            </a:r>
            <a:endParaRPr lang="en-US" sz="2000" dirty="0" smtClean="0"/>
          </a:p>
        </p:txBody>
      </p:sp>
      <p:sp>
        <p:nvSpPr>
          <p:cNvPr id="10" name="ZoneTexte 9"/>
          <p:cNvSpPr txBox="1"/>
          <p:nvPr/>
        </p:nvSpPr>
        <p:spPr>
          <a:xfrm>
            <a:off x="3131840" y="4509120"/>
            <a:ext cx="2232248" cy="206476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dirty="0" smtClean="0"/>
              <a:t>for i in </a:t>
            </a:r>
            <a:r>
              <a:rPr lang="nn-NO" sz="2000" b="1" dirty="0" smtClean="0"/>
              <a:t>xrange</a:t>
            </a:r>
            <a:r>
              <a:rPr lang="nn-NO" sz="2000" dirty="0" smtClean="0"/>
              <a:t>(4):</a:t>
            </a:r>
          </a:p>
          <a:p>
            <a:r>
              <a:rPr lang="nn-NO" sz="2000" dirty="0" smtClean="0"/>
              <a:t>    if i == 2:</a:t>
            </a:r>
          </a:p>
          <a:p>
            <a:r>
              <a:rPr lang="nn-NO" sz="2000" dirty="0" smtClean="0"/>
              <a:t>        continue</a:t>
            </a:r>
          </a:p>
          <a:p>
            <a:r>
              <a:rPr lang="nn-NO" sz="2000" dirty="0" smtClean="0"/>
              <a:t>    print(i)</a:t>
            </a:r>
          </a:p>
          <a:p>
            <a:r>
              <a:rPr lang="nn-NO" sz="2000" b="1" dirty="0" smtClean="0"/>
              <a:t>else</a:t>
            </a:r>
            <a:r>
              <a:rPr lang="nn-NO" sz="2000" dirty="0" smtClean="0"/>
              <a:t>:</a:t>
            </a:r>
          </a:p>
          <a:p>
            <a:r>
              <a:rPr lang="nn-NO" sz="2000" dirty="0" smtClean="0"/>
              <a:t>    print('end')</a:t>
            </a:r>
            <a:endParaRPr lang="en-US" sz="2000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5508104" y="4519809"/>
            <a:ext cx="648072" cy="1449216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dirty="0" smtClean="0"/>
              <a:t>0</a:t>
            </a:r>
          </a:p>
          <a:p>
            <a:r>
              <a:rPr lang="nn-NO" sz="2000" dirty="0" smtClean="0"/>
              <a:t>1</a:t>
            </a:r>
          </a:p>
          <a:p>
            <a:r>
              <a:rPr lang="nn-NO" sz="2000" dirty="0" smtClean="0"/>
              <a:t>3</a:t>
            </a:r>
          </a:p>
          <a:p>
            <a:r>
              <a:rPr lang="nn-NO" sz="2000" dirty="0" smtClean="0"/>
              <a:t>end</a:t>
            </a:r>
            <a:endParaRPr lang="en-US" sz="2000" dirty="0" smtClean="0"/>
          </a:p>
        </p:txBody>
      </p:sp>
      <p:sp>
        <p:nvSpPr>
          <p:cNvPr id="12" name="ZoneTexte 11"/>
          <p:cNvSpPr txBox="1"/>
          <p:nvPr/>
        </p:nvSpPr>
        <p:spPr>
          <a:xfrm>
            <a:off x="251520" y="1218129"/>
            <a:ext cx="2376264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b="1" dirty="0" smtClean="0"/>
              <a:t>for</a:t>
            </a:r>
            <a:r>
              <a:rPr lang="nn-NO" sz="2000" dirty="0" smtClean="0"/>
              <a:t> i </a:t>
            </a:r>
            <a:r>
              <a:rPr lang="nn-NO" sz="2000" b="1" dirty="0" smtClean="0"/>
              <a:t>in</a:t>
            </a:r>
            <a:r>
              <a:rPr lang="nn-NO" sz="2000" dirty="0" smtClean="0"/>
              <a:t> ['a', 'b', 'c']</a:t>
            </a:r>
            <a:r>
              <a:rPr lang="nn-NO" sz="2000" b="1" dirty="0" smtClean="0"/>
              <a:t>:</a:t>
            </a:r>
          </a:p>
          <a:p>
            <a:r>
              <a:rPr lang="nn-NO" sz="2000" dirty="0" smtClean="0"/>
              <a:t>    print(i) </a:t>
            </a:r>
            <a:endParaRPr lang="en-US" sz="2000" dirty="0" smtClean="0"/>
          </a:p>
        </p:txBody>
      </p:sp>
      <p:sp>
        <p:nvSpPr>
          <p:cNvPr id="13" name="ZoneTexte 12"/>
          <p:cNvSpPr txBox="1"/>
          <p:nvPr/>
        </p:nvSpPr>
        <p:spPr>
          <a:xfrm>
            <a:off x="251520" y="2298249"/>
            <a:ext cx="2376264" cy="833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nn-NO" sz="2000" dirty="0" smtClean="0"/>
              <a:t>for i in </a:t>
            </a:r>
            <a:r>
              <a:rPr lang="nn-NO" sz="2000" b="1" dirty="0" smtClean="0"/>
              <a:t>range</a:t>
            </a:r>
            <a:r>
              <a:rPr lang="nn-NO" sz="2000" dirty="0" smtClean="0"/>
              <a:t>(10):</a:t>
            </a:r>
          </a:p>
          <a:p>
            <a:r>
              <a:rPr lang="nn-NO" sz="2000" dirty="0" smtClean="0"/>
              <a:t>    print(i) </a:t>
            </a: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Compréhensions de listes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539552" y="1268760"/>
            <a:ext cx="7632848" cy="29880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nn-NO" sz="2000" dirty="0" smtClean="0"/>
              <a:t> [ abs(x) for x in xrange(-2,2) ]</a:t>
            </a:r>
          </a:p>
          <a:p>
            <a:r>
              <a:rPr lang="nn-NO" sz="2000" dirty="0" smtClean="0"/>
              <a:t>[ 2, 1, 0, 1 ]</a:t>
            </a:r>
          </a:p>
          <a:p>
            <a:endParaRPr lang="nn-NO" sz="2000" dirty="0" smtClean="0"/>
          </a:p>
          <a:p>
            <a:pPr>
              <a:buFont typeface="Wingdings" pitchFamily="2" charset="2"/>
              <a:buChar char="Ø"/>
            </a:pPr>
            <a:r>
              <a:rPr lang="nn-NO" sz="2000" dirty="0" smtClean="0"/>
              <a:t> [ x for y in range(2,5) for x in range(y) ]</a:t>
            </a:r>
          </a:p>
          <a:p>
            <a:r>
              <a:rPr lang="nn-NO" sz="2000" dirty="0" smtClean="0"/>
              <a:t>[ 0, 1, 0, 1, 2, 0, 1, 2, 3 ]</a:t>
            </a:r>
          </a:p>
          <a:p>
            <a:endParaRPr lang="nn-NO" sz="2000" dirty="0" smtClean="0"/>
          </a:p>
          <a:p>
            <a:pPr>
              <a:buFont typeface="Wingdings" pitchFamily="2" charset="2"/>
              <a:buChar char="Ø"/>
            </a:pPr>
            <a:r>
              <a:rPr lang="nn-NO" sz="2000" dirty="0" smtClean="0"/>
              <a:t> [ x for x in range(-5,5) if x&gt;0 ]</a:t>
            </a:r>
          </a:p>
          <a:p>
            <a:r>
              <a:rPr lang="nn-NO" sz="2000" dirty="0" smtClean="0"/>
              <a:t>[ 1, 2, 3, 4 ]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Exceptions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264910" y="1268760"/>
            <a:ext cx="4032448" cy="5400600"/>
          </a:xfrm>
        </p:spPr>
        <p:txBody>
          <a:bodyPr>
            <a:normAutofit/>
          </a:bodyPr>
          <a:lstStyle/>
          <a:p>
            <a:pPr marL="261938" indent="-261938"/>
            <a:r>
              <a:rPr lang="fr-FR" sz="2400" dirty="0" smtClean="0"/>
              <a:t>levées grâce au mot-clé </a:t>
            </a:r>
            <a:r>
              <a:rPr lang="fr-FR" sz="2400" b="1" i="1" dirty="0" err="1" smtClean="0"/>
              <a:t>raise</a:t>
            </a:r>
            <a:r>
              <a:rPr lang="fr-FR" sz="2400" dirty="0" smtClean="0"/>
              <a:t> et interceptées dans les blocs </a:t>
            </a:r>
            <a:r>
              <a:rPr lang="fr-FR" sz="2400" b="1" i="1" dirty="0" err="1" smtClean="0"/>
              <a:t>try</a:t>
            </a:r>
            <a:r>
              <a:rPr lang="fr-FR" sz="2400" b="1" i="1" dirty="0" smtClean="0"/>
              <a:t>-</a:t>
            </a:r>
            <a:r>
              <a:rPr lang="fr-FR" sz="2400" b="1" i="1" dirty="0" err="1" smtClean="0"/>
              <a:t>except</a:t>
            </a:r>
            <a:r>
              <a:rPr lang="fr-FR" sz="2400" dirty="0" smtClean="0"/>
              <a:t>.</a:t>
            </a:r>
          </a:p>
          <a:p>
            <a:pPr marL="261938" indent="-261938"/>
            <a:r>
              <a:rPr lang="fr-FR" sz="2400" dirty="0" smtClean="0"/>
              <a:t>pour chaque bloc </a:t>
            </a:r>
            <a:r>
              <a:rPr lang="fr-FR" sz="2400" b="1" i="1" dirty="0" err="1" smtClean="0"/>
              <a:t>try</a:t>
            </a:r>
            <a:r>
              <a:rPr lang="fr-FR" sz="2400" dirty="0" smtClean="0"/>
              <a:t>, au moins un bloc </a:t>
            </a:r>
            <a:r>
              <a:rPr lang="fr-FR" sz="2400" b="1" i="1" dirty="0" err="1" smtClean="0"/>
              <a:t>except</a:t>
            </a:r>
            <a:r>
              <a:rPr lang="fr-FR" sz="2400" dirty="0" smtClean="0"/>
              <a:t>.</a:t>
            </a:r>
          </a:p>
          <a:p>
            <a:pPr marL="261938" indent="-261938"/>
            <a:r>
              <a:rPr lang="fr-FR" sz="2400" dirty="0" smtClean="0"/>
              <a:t>trois formes possibles d'</a:t>
            </a:r>
            <a:r>
              <a:rPr lang="fr-FR" sz="2400" dirty="0" err="1" smtClean="0"/>
              <a:t>except</a:t>
            </a:r>
            <a:r>
              <a:rPr lang="fr-FR" sz="2400" dirty="0" smtClean="0"/>
              <a:t>:</a:t>
            </a:r>
          </a:p>
          <a:p>
            <a:pPr marL="611188" lvl="1" indent="-261938"/>
            <a:r>
              <a:rPr lang="fr-FR" sz="1800" dirty="0" smtClean="0"/>
              <a:t>avec nom de l'erreur</a:t>
            </a:r>
          </a:p>
          <a:p>
            <a:pPr marL="611188" lvl="1" indent="-261938"/>
            <a:r>
              <a:rPr lang="fr-FR" sz="1800" dirty="0" smtClean="0"/>
              <a:t>avec </a:t>
            </a:r>
            <a:r>
              <a:rPr lang="fr-FR" sz="1800" dirty="0" err="1" smtClean="0"/>
              <a:t>tuple</a:t>
            </a:r>
            <a:r>
              <a:rPr lang="fr-FR" sz="1800" dirty="0" smtClean="0"/>
              <a:t> de plusieurs erreurs</a:t>
            </a:r>
          </a:p>
          <a:p>
            <a:pPr marL="611188" lvl="1" indent="-261938"/>
            <a:r>
              <a:rPr lang="fr-FR" sz="1800" dirty="0" smtClean="0"/>
              <a:t>sans </a:t>
            </a:r>
            <a:r>
              <a:rPr lang="fr-FR" sz="1800" dirty="0" err="1" smtClean="0"/>
              <a:t>preciser</a:t>
            </a:r>
            <a:r>
              <a:rPr lang="fr-FR" sz="1800" dirty="0" smtClean="0"/>
              <a:t> le nom d'erreur</a:t>
            </a:r>
            <a:br>
              <a:rPr lang="fr-FR" sz="1800" dirty="0" smtClean="0"/>
            </a:br>
            <a:r>
              <a:rPr lang="fr-FR" sz="1800" dirty="0" smtClean="0"/>
              <a:t>(fortement déconseillé).</a:t>
            </a:r>
          </a:p>
          <a:p>
            <a:pPr marL="261938" indent="-261938"/>
            <a:r>
              <a:rPr lang="fr-FR" sz="2200" dirty="0" smtClean="0"/>
              <a:t>l'utilisation de </a:t>
            </a:r>
            <a:r>
              <a:rPr lang="fr-FR" sz="2200" b="1" dirty="0" smtClean="0"/>
              <a:t>as</a:t>
            </a:r>
            <a:r>
              <a:rPr lang="fr-FR" sz="2200" dirty="0" smtClean="0"/>
              <a:t> donne accès à l'objet exception et à ses attributs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4572000" y="1246930"/>
            <a:ext cx="4320480" cy="2680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b="1" dirty="0" smtClean="0"/>
              <a:t>try:</a:t>
            </a:r>
          </a:p>
          <a:p>
            <a:r>
              <a:rPr lang="en-US" sz="2000" dirty="0" smtClean="0"/>
              <a:t>    …</a:t>
            </a:r>
          </a:p>
          <a:p>
            <a:r>
              <a:rPr lang="en-US" sz="2000" dirty="0" smtClean="0"/>
              <a:t>    </a:t>
            </a:r>
            <a:r>
              <a:rPr lang="en-US" sz="2000" b="1" dirty="0" smtClean="0"/>
              <a:t>raise</a:t>
            </a:r>
            <a:r>
              <a:rPr lang="en-US" sz="2000" dirty="0" smtClean="0"/>
              <a:t> Exception('my comment')</a:t>
            </a:r>
          </a:p>
          <a:p>
            <a:r>
              <a:rPr lang="en-US" sz="2000" dirty="0" smtClean="0"/>
              <a:t>    …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 Exception </a:t>
            </a:r>
            <a:r>
              <a:rPr lang="en-US" sz="2000" b="1" dirty="0" smtClean="0"/>
              <a:t>as</a:t>
            </a:r>
            <a:r>
              <a:rPr lang="en-US" sz="2000" dirty="0" smtClean="0"/>
              <a:t> ex</a:t>
            </a:r>
            <a:r>
              <a:rPr lang="en-US" sz="2000" b="1" dirty="0" smtClean="0"/>
              <a:t>:</a:t>
            </a:r>
          </a:p>
          <a:p>
            <a:r>
              <a:rPr lang="en-US" sz="2000" b="1" dirty="0" smtClean="0"/>
              <a:t>    </a:t>
            </a:r>
            <a:r>
              <a:rPr lang="en-US" sz="2000" dirty="0" smtClean="0"/>
              <a:t>…</a:t>
            </a:r>
          </a:p>
          <a:p>
            <a:r>
              <a:rPr lang="en-US" sz="2000" dirty="0" smtClean="0"/>
              <a:t>    print('</a:t>
            </a:r>
            <a:r>
              <a:rPr lang="en-US" sz="2000" dirty="0" err="1" smtClean="0"/>
              <a:t>Exception:',ex.args</a:t>
            </a:r>
            <a:r>
              <a:rPr lang="en-US" sz="2000" dirty="0" smtClean="0"/>
              <a:t>) </a:t>
            </a:r>
          </a:p>
          <a:p>
            <a:r>
              <a:rPr lang="en-US" sz="2000" dirty="0" smtClean="0"/>
              <a:t>    …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4572000" y="1268760"/>
            <a:ext cx="4320480" cy="268032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b="1" dirty="0" smtClean="0"/>
              <a:t>try:</a:t>
            </a:r>
          </a:p>
          <a:p>
            <a:r>
              <a:rPr lang="en-US" sz="2000" b="1" dirty="0" smtClean="0"/>
              <a:t>    raise</a:t>
            </a:r>
            <a:r>
              <a:rPr lang="en-US" sz="2000" dirty="0" smtClean="0"/>
              <a:t> Exception1('my comment')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 Exception1</a:t>
            </a:r>
            <a:r>
              <a:rPr lang="en-US" sz="2000" b="1" dirty="0" smtClean="0"/>
              <a:t>:</a:t>
            </a:r>
            <a:endParaRPr lang="en-US" sz="2000" dirty="0" smtClean="0"/>
          </a:p>
          <a:p>
            <a:r>
              <a:rPr lang="en-US" sz="2000" dirty="0" smtClean="0"/>
              <a:t>    print('Exception 1') 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 (Exception2,Exception3)</a:t>
            </a:r>
            <a:r>
              <a:rPr lang="en-US" sz="2000" b="1" dirty="0" smtClean="0"/>
              <a:t>:</a:t>
            </a:r>
          </a:p>
          <a:p>
            <a:r>
              <a:rPr lang="en-US" sz="2000" b="1" dirty="0" smtClean="0"/>
              <a:t>    </a:t>
            </a:r>
            <a:r>
              <a:rPr lang="en-US" sz="2000" dirty="0" smtClean="0"/>
              <a:t>print('Exception 2 or 3')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    print('Exception unknown')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4572000" y="1268760"/>
            <a:ext cx="4320480" cy="29880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b="1" dirty="0" smtClean="0"/>
              <a:t>try:</a:t>
            </a:r>
            <a:endParaRPr lang="en-US" sz="2000" dirty="0" smtClean="0"/>
          </a:p>
          <a:p>
            <a:r>
              <a:rPr lang="en-US" sz="2000" dirty="0" smtClean="0"/>
              <a:t>    </a:t>
            </a:r>
            <a:r>
              <a:rPr lang="en-US" sz="2000" b="1" dirty="0" smtClean="0"/>
              <a:t>raise</a:t>
            </a:r>
            <a:r>
              <a:rPr lang="en-US" sz="2000" dirty="0" smtClean="0"/>
              <a:t> Exception1('my comment')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 Exception1</a:t>
            </a:r>
            <a:r>
              <a:rPr lang="en-US" sz="2000" b="1" dirty="0" smtClean="0"/>
              <a:t>:</a:t>
            </a:r>
            <a:endParaRPr lang="en-US" sz="2000" dirty="0" smtClean="0"/>
          </a:p>
          <a:p>
            <a:r>
              <a:rPr lang="en-US" sz="2000" dirty="0" smtClean="0"/>
              <a:t>    print('Exception 1') 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 (Exception2,Exception3)</a:t>
            </a:r>
            <a:r>
              <a:rPr lang="en-US" sz="2000" b="1" dirty="0" smtClean="0"/>
              <a:t>:</a:t>
            </a:r>
          </a:p>
          <a:p>
            <a:r>
              <a:rPr lang="en-US" sz="2000" b="1" dirty="0" smtClean="0"/>
              <a:t>    </a:t>
            </a:r>
            <a:r>
              <a:rPr lang="en-US" sz="2000" dirty="0" smtClean="0"/>
              <a:t>print('Exception 2 or 3')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    print('Exception unknown')</a:t>
            </a:r>
          </a:p>
          <a:p>
            <a:r>
              <a:rPr lang="en-US" sz="2000" dirty="0" smtClean="0"/>
              <a:t>    </a:t>
            </a:r>
            <a:r>
              <a:rPr lang="en-US" sz="2000" b="1" dirty="0" smtClean="0"/>
              <a:t>raise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4572000" y="1268760"/>
            <a:ext cx="4320480" cy="298809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b="1" dirty="0" smtClean="0"/>
              <a:t>try:</a:t>
            </a:r>
            <a:endParaRPr lang="en-US" sz="2000" dirty="0" smtClean="0"/>
          </a:p>
          <a:p>
            <a:r>
              <a:rPr lang="en-US" sz="2000" dirty="0" smtClean="0"/>
              <a:t>    </a:t>
            </a:r>
            <a:r>
              <a:rPr lang="en-US" sz="2000" b="1" dirty="0" smtClean="0"/>
              <a:t>raise</a:t>
            </a:r>
            <a:r>
              <a:rPr lang="en-US" sz="2000" dirty="0" smtClean="0"/>
              <a:t> Exception1('my comment')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 Exception1</a:t>
            </a:r>
            <a:r>
              <a:rPr lang="en-US" sz="2000" b="1" dirty="0" smtClean="0"/>
              <a:t>:</a:t>
            </a:r>
            <a:endParaRPr lang="en-US" sz="2000" dirty="0" smtClean="0"/>
          </a:p>
          <a:p>
            <a:r>
              <a:rPr lang="en-US" sz="2000" dirty="0" smtClean="0"/>
              <a:t>    print('Exception 1') </a:t>
            </a:r>
          </a:p>
          <a:p>
            <a:r>
              <a:rPr lang="en-US" sz="2000" b="1" dirty="0" smtClean="0"/>
              <a:t>except</a:t>
            </a:r>
            <a:r>
              <a:rPr lang="en-US" sz="2000" dirty="0" smtClean="0"/>
              <a:t> (Exception2,Exception3)</a:t>
            </a:r>
            <a:r>
              <a:rPr lang="en-US" sz="2000" b="1" dirty="0" smtClean="0"/>
              <a:t>:</a:t>
            </a:r>
          </a:p>
          <a:p>
            <a:r>
              <a:rPr lang="en-US" sz="2000" b="1" dirty="0" smtClean="0"/>
              <a:t>    </a:t>
            </a:r>
            <a:r>
              <a:rPr lang="en-US" sz="2000" dirty="0" smtClean="0"/>
              <a:t>print('Exception 2 or 3')</a:t>
            </a:r>
          </a:p>
          <a:p>
            <a:r>
              <a:rPr lang="en-US" sz="2000" b="1" dirty="0" smtClean="0"/>
              <a:t>else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    print('Exception unknown')</a:t>
            </a:r>
          </a:p>
          <a:p>
            <a:endParaRPr lang="en-US" sz="2000" dirty="0" smtClean="0"/>
          </a:p>
        </p:txBody>
      </p:sp>
      <p:sp>
        <p:nvSpPr>
          <p:cNvPr id="24" name="ZoneTexte 23"/>
          <p:cNvSpPr txBox="1"/>
          <p:nvPr/>
        </p:nvSpPr>
        <p:spPr>
          <a:xfrm>
            <a:off x="4572000" y="1268760"/>
            <a:ext cx="4367336" cy="30601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108000" tIns="108000" rIns="108000" bIns="108000" rtlCol="0">
            <a:spAutoFit/>
          </a:bodyPr>
          <a:lstStyle/>
          <a:p>
            <a:r>
              <a:rPr lang="en-US" sz="2000" b="1" dirty="0" smtClean="0"/>
              <a:t>try:</a:t>
            </a:r>
          </a:p>
          <a:p>
            <a:r>
              <a:rPr lang="en-US" sz="2000" dirty="0" smtClean="0"/>
              <a:t>    num = </a:t>
            </a:r>
            <a:r>
              <a:rPr lang="en-US" sz="2000" dirty="0" err="1" smtClean="0"/>
              <a:t>int</a:t>
            </a:r>
            <a:r>
              <a:rPr lang="en-US" sz="2000" dirty="0" smtClean="0"/>
              <a:t>(input('Enter a number: ')) </a:t>
            </a:r>
            <a:r>
              <a:rPr lang="en-US" sz="2000" b="1" dirty="0" smtClean="0"/>
              <a:t>except</a:t>
            </a:r>
            <a:r>
              <a:rPr lang="en-US" sz="2000" dirty="0" smtClean="0"/>
              <a:t> </a:t>
            </a:r>
            <a:r>
              <a:rPr lang="en-US" sz="2000" dirty="0" err="1" smtClean="0"/>
              <a:t>ValueError</a:t>
            </a:r>
            <a:r>
              <a:rPr lang="en-US" sz="2000" b="1" dirty="0" smtClean="0"/>
              <a:t>:</a:t>
            </a:r>
            <a:endParaRPr lang="en-US" sz="2000" dirty="0" smtClean="0"/>
          </a:p>
          <a:p>
            <a:r>
              <a:rPr lang="en-US" sz="2000" dirty="0" smtClean="0"/>
              <a:t>    print('You must enter a number.') </a:t>
            </a:r>
          </a:p>
          <a:p>
            <a:r>
              <a:rPr lang="en-US" sz="2000" b="1" dirty="0" smtClean="0"/>
              <a:t>else:</a:t>
            </a:r>
          </a:p>
          <a:p>
            <a:r>
              <a:rPr lang="en-US" sz="2000" b="1" dirty="0" smtClean="0"/>
              <a:t>    </a:t>
            </a:r>
            <a:r>
              <a:rPr lang="en-US" sz="2000" dirty="0" smtClean="0"/>
              <a:t>print('You have enter a number. ')</a:t>
            </a:r>
          </a:p>
          <a:p>
            <a:r>
              <a:rPr lang="en-US" sz="2000" b="1" dirty="0" smtClean="0"/>
              <a:t>finally</a:t>
            </a:r>
            <a:r>
              <a:rPr lang="en-US" sz="2000" dirty="0" smtClean="0"/>
              <a:t>:</a:t>
            </a:r>
          </a:p>
          <a:p>
            <a:r>
              <a:rPr lang="en-US" sz="2000" dirty="0" smtClean="0"/>
              <a:t>    print('This text is always printed. ')</a:t>
            </a:r>
          </a:p>
          <a:p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1" grpId="0" animBg="1"/>
      <p:bldP spid="25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457200" y="204774"/>
            <a:ext cx="7043738" cy="775954"/>
          </a:xfrm>
        </p:spPr>
        <p:txBody>
          <a:bodyPr anchor="t"/>
          <a:lstStyle/>
          <a:p>
            <a:r>
              <a:rPr lang="fr-FR" dirty="0" smtClean="0"/>
              <a:t>Exercices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idx="1"/>
          </p:nvPr>
        </p:nvSpPr>
        <p:spPr>
          <a:xfrm>
            <a:off x="552942" y="1124744"/>
            <a:ext cx="8123514" cy="446449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fr-FR" sz="2200" dirty="0" smtClean="0"/>
              <a:t>Écrire une boucle qui calcule la somme des dix premiers carrés (c’est à dire 1² + 2² + … + 9²).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200" dirty="0" smtClean="0"/>
              <a:t>Affichez à l’écran les quinze premiers multiples d’un nombre que vous choisirez.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200" dirty="0" smtClean="0"/>
              <a:t>Écrire une boucle qui affiche tous les nombres divisibles par 3 et par 5 dans un intervalle que vous choisirez.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200" dirty="0" smtClean="0"/>
              <a:t>Calculer la longueur d’une chaine de caractères (sans utiliser la fonction </a:t>
            </a:r>
            <a:r>
              <a:rPr lang="fr-FR" sz="2200" dirty="0" err="1" smtClean="0"/>
              <a:t>len</a:t>
            </a:r>
            <a:r>
              <a:rPr lang="fr-FR" sz="2200" dirty="0" smtClean="0"/>
              <a:t>()).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200" dirty="0" smtClean="0"/>
              <a:t>Écrire une boucle qui permet de compter le nombre de voyelles dans une chaine de caractères.</a:t>
            </a:r>
          </a:p>
          <a:p>
            <a:pPr marL="457200" indent="-457200">
              <a:buFont typeface="+mj-lt"/>
              <a:buAutoNum type="arabicParenR"/>
            </a:pPr>
            <a:r>
              <a:rPr lang="fr-FR" sz="2200" dirty="0" smtClean="0"/>
              <a:t>Créer un programme qui doit faire deviner au joueur un nombre entre 1 et 100 tiré aléatoirement (on pensera à utiliser le module </a:t>
            </a:r>
            <a:r>
              <a:rPr lang="fr-FR" sz="2200" i="1" dirty="0" err="1" smtClean="0"/>
              <a:t>random</a:t>
            </a:r>
            <a:r>
              <a:rPr lang="fr-FR" sz="2200" dirty="0" smtClean="0"/>
              <a:t>). Après chaque entrée, on indiquera au joueur si le nombre est plus grand ou petit. On pourra envisager d’ajouter un compteur de tentatives.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éseau">
  <a:themeElements>
    <a:clrScheme name="Réseau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Résea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éseau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éseau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éseau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3419</TotalTime>
  <Words>907</Words>
  <Application>Microsoft Office PowerPoint</Application>
  <PresentationFormat>Affichage à l'écran (4:3)</PresentationFormat>
  <Paragraphs>158</Paragraphs>
  <Slides>7</Slides>
  <Notes>7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Réseau</vt:lpstr>
      <vt:lpstr>Bases Python</vt:lpstr>
      <vt:lpstr>If, tests et conditions</vt:lpstr>
      <vt:lpstr>While</vt:lpstr>
      <vt:lpstr>For</vt:lpstr>
      <vt:lpstr>Compréhensions de listes</vt:lpstr>
      <vt:lpstr>Exceptions</vt:lpstr>
      <vt:lpstr>Exercices</vt:lpstr>
    </vt:vector>
  </TitlesOfParts>
  <Company>CNRS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&amp; Subversion</dc:title>
  <dc:creator>David Chamont</dc:creator>
  <cp:lastModifiedBy>David Chamont</cp:lastModifiedBy>
  <cp:revision>300</cp:revision>
  <dcterms:created xsi:type="dcterms:W3CDTF">2007-10-24T08:45:24Z</dcterms:created>
  <dcterms:modified xsi:type="dcterms:W3CDTF">2011-09-20T06:54:44Z</dcterms:modified>
</cp:coreProperties>
</file>