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9" r:id="rId1"/>
  </p:sldMasterIdLst>
  <p:notesMasterIdLst>
    <p:notesMasterId r:id="rId14"/>
  </p:notesMasterIdLst>
  <p:sldIdLst>
    <p:sldId id="256" r:id="rId2"/>
    <p:sldId id="280" r:id="rId3"/>
    <p:sldId id="284" r:id="rId4"/>
    <p:sldId id="283" r:id="rId5"/>
    <p:sldId id="290" r:id="rId6"/>
    <p:sldId id="282" r:id="rId7"/>
    <p:sldId id="289" r:id="rId8"/>
    <p:sldId id="287" r:id="rId9"/>
    <p:sldId id="288" r:id="rId10"/>
    <p:sldId id="286" r:id="rId11"/>
    <p:sldId id="285" r:id="rId12"/>
    <p:sldId id="291" r:id="rId13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9874" autoAdjust="0"/>
    <p:restoredTop sz="76199" autoAdjust="0"/>
  </p:normalViewPr>
  <p:slideViewPr>
    <p:cSldViewPr>
      <p:cViewPr>
        <p:scale>
          <a:sx n="66" d="100"/>
          <a:sy n="66" d="100"/>
        </p:scale>
        <p:origin x="-141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1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171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71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E58524E-C036-4D84-8B0D-D9A71C24393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CC6683-6F1E-4184-8B9B-8565EDA9006D}" type="slidenum">
              <a:rPr lang="fr-FR" smtClean="0"/>
              <a:pPr/>
              <a:t>1</a:t>
            </a:fld>
            <a:endParaRPr lang="fr-FR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fr-FR" dirty="0" smtClean="0"/>
              <a:t>les dictionnaires ne sont pas des ensembles ordonnés, c’est à dire que l’on ne peut prédire à quel endroit s’ajoutera une paire</a:t>
            </a:r>
          </a:p>
          <a:p>
            <a:pPr>
              <a:buFont typeface="Arial" pitchFamily="34" charset="0"/>
              <a:buChar char="•"/>
            </a:pPr>
            <a:r>
              <a:rPr lang="fr-FR" baseline="0" dirty="0" smtClean="0"/>
              <a:t>pas de slices ?</a:t>
            </a:r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A9322D-3F07-4831-B0A6-507EA89B26A9}" type="slidenum">
              <a:rPr lang="fr-FR" smtClean="0"/>
              <a:pPr/>
              <a:t>10</a:t>
            </a:fld>
            <a:endParaRPr lang="fr-F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fr-FR" baseline="0" dirty="0" smtClean="0"/>
              <a:t>Autres types :</a:t>
            </a:r>
          </a:p>
          <a:p>
            <a:pPr>
              <a:buFont typeface="Arial" pitchFamily="34" charset="0"/>
              <a:buChar char="•"/>
            </a:pPr>
            <a:r>
              <a:rPr lang="fr-FR" baseline="0" dirty="0" smtClean="0"/>
              <a:t>fonctions</a:t>
            </a:r>
          </a:p>
          <a:p>
            <a:pPr>
              <a:buFont typeface="Arial" pitchFamily="34" charset="0"/>
              <a:buChar char="•"/>
            </a:pPr>
            <a:r>
              <a:rPr lang="fr-FR" baseline="0" dirty="0" smtClean="0"/>
              <a:t>modules</a:t>
            </a:r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A9322D-3F07-4831-B0A6-507EA89B26A9}" type="slidenum">
              <a:rPr lang="fr-FR" smtClean="0"/>
              <a:pPr/>
              <a:t>11</a:t>
            </a:fld>
            <a:endParaRPr lang="fr-F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baseline="0" dirty="0" smtClean="0"/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A9322D-3F07-4831-B0A6-507EA89B26A9}" type="slidenum">
              <a:rPr lang="fr-FR" smtClean="0"/>
              <a:pPr/>
              <a:t>12</a:t>
            </a:fld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baseline="0" dirty="0" smtClean="0"/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A9322D-3F07-4831-B0A6-507EA89B26A9}" type="slidenum">
              <a:rPr lang="fr-FR" smtClean="0"/>
              <a:pPr/>
              <a:t>2</a:t>
            </a:fld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fr-FR" dirty="0" smtClean="0"/>
              <a:t>Python 3 : un seul type entier </a:t>
            </a:r>
            <a:r>
              <a:rPr lang="fr-FR" dirty="0" err="1" smtClean="0"/>
              <a:t>int</a:t>
            </a:r>
            <a:r>
              <a:rPr lang="fr-FR" dirty="0" smtClean="0"/>
              <a:t>.</a:t>
            </a:r>
            <a:endParaRPr lang="fr-FR" baseline="0" dirty="0" smtClean="0"/>
          </a:p>
          <a:p>
            <a:pPr>
              <a:buFont typeface="Arial" pitchFamily="34" charset="0"/>
              <a:buChar char="•"/>
            </a:pPr>
            <a:r>
              <a:rPr lang="fr-FR" baseline="0" dirty="0" smtClean="0"/>
              <a:t>Objet None</a:t>
            </a:r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A9322D-3F07-4831-B0A6-507EA89B26A9}" type="slidenum">
              <a:rPr lang="fr-FR" smtClean="0"/>
              <a:pPr/>
              <a:t>3</a:t>
            </a:fld>
            <a:endParaRPr 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baseline="0" dirty="0" smtClean="0"/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A9322D-3F07-4831-B0A6-507EA89B26A9}" type="slidenum">
              <a:rPr lang="fr-FR" smtClean="0"/>
              <a:pPr/>
              <a:t>4</a:t>
            </a:fld>
            <a:endParaRPr lang="fr-F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baseline="0" dirty="0" smtClean="0"/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A9322D-3F07-4831-B0A6-507EA89B26A9}" type="slidenum">
              <a:rPr lang="fr-FR" smtClean="0"/>
              <a:pPr/>
              <a:t>5</a:t>
            </a:fld>
            <a:endParaRPr lang="fr-F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baseline="0" dirty="0" smtClean="0"/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A9322D-3F07-4831-B0A6-507EA89B26A9}" type="slidenum">
              <a:rPr lang="fr-FR" smtClean="0"/>
              <a:pPr/>
              <a:t>6</a:t>
            </a:fld>
            <a:endParaRPr lang="fr-F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fr-FR" dirty="0" smtClean="0"/>
              <a:t>Rappelons que Python est un langage au typage fort : il ne considère donc pas '1' comme un nombre</a:t>
            </a:r>
          </a:p>
          <a:p>
            <a:pPr>
              <a:buFont typeface="Arial" pitchFamily="34" charset="0"/>
              <a:buChar char="•"/>
            </a:pPr>
            <a:r>
              <a:rPr lang="fr-FR" baseline="0" smtClean="0"/>
              <a:t>On </a:t>
            </a:r>
            <a:r>
              <a:rPr lang="fr-FR" baseline="0" dirty="0" smtClean="0"/>
              <a:t>transforme une chaîne en nombre avec les fonctions </a:t>
            </a:r>
            <a:r>
              <a:rPr lang="fr-FR" baseline="0" dirty="0" err="1" smtClean="0"/>
              <a:t>int</a:t>
            </a:r>
            <a:r>
              <a:rPr lang="fr-FR" baseline="0" dirty="0" smtClean="0"/>
              <a:t>(), long(), </a:t>
            </a:r>
            <a:r>
              <a:rPr lang="fr-FR" baseline="0" dirty="0" err="1" smtClean="0"/>
              <a:t>float</a:t>
            </a:r>
            <a:r>
              <a:rPr lang="fr-FR" baseline="0" dirty="0" smtClean="0"/>
              <a:t>(), </a:t>
            </a:r>
            <a:r>
              <a:rPr lang="fr-FR" baseline="0" dirty="0" err="1" smtClean="0"/>
              <a:t>complex</a:t>
            </a:r>
            <a:r>
              <a:rPr lang="fr-FR" baseline="0" dirty="0" smtClean="0"/>
              <a:t>().</a:t>
            </a:r>
          </a:p>
          <a:p>
            <a:pPr>
              <a:buFont typeface="Arial" pitchFamily="34" charset="0"/>
              <a:buNone/>
            </a:pPr>
            <a:endParaRPr lang="fr-FR" baseline="0" dirty="0" smtClean="0"/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A9322D-3F07-4831-B0A6-507EA89B26A9}" type="slidenum">
              <a:rPr lang="fr-FR" smtClean="0"/>
              <a:pPr/>
              <a:t>7</a:t>
            </a:fld>
            <a:endParaRPr lang="fr-F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baseline="0" dirty="0" smtClean="0"/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A9322D-3F07-4831-B0A6-507EA89B26A9}" type="slidenum">
              <a:rPr lang="fr-FR" smtClean="0"/>
              <a:pPr/>
              <a:t>8</a:t>
            </a:fld>
            <a:endParaRPr lang="fr-F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baseline="0" dirty="0" smtClean="0"/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A9322D-3F07-4831-B0A6-507EA89B26A9}" type="slidenum">
              <a:rPr lang="fr-FR" smtClean="0"/>
              <a:pPr/>
              <a:t>9</a:t>
            </a:fld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 flipH="1">
            <a:off x="6973888" y="571480"/>
            <a:ext cx="0" cy="571504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Line 40"/>
          <p:cNvSpPr>
            <a:spLocks noChangeShapeType="1"/>
          </p:cNvSpPr>
          <p:nvPr/>
        </p:nvSpPr>
        <p:spPr bwMode="auto">
          <a:xfrm>
            <a:off x="500034" y="2687638"/>
            <a:ext cx="814393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/>
          <a:lstStyle/>
          <a:p>
            <a:pPr>
              <a:defRPr/>
            </a:pPr>
            <a:endParaRPr lang="fr-FR"/>
          </a:p>
        </p:txBody>
      </p:sp>
      <p:pic>
        <p:nvPicPr>
          <p:cNvPr id="6" name="Image 11" descr="logo_llr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188" y="3000375"/>
            <a:ext cx="12573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99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85720" y="571480"/>
            <a:ext cx="6424610" cy="1847848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fr-FR" altLang="en-US"/>
              <a:t>Cliquez pour modifier le style du titre</a:t>
            </a:r>
          </a:p>
        </p:txBody>
      </p:sp>
      <p:sp>
        <p:nvSpPr>
          <p:cNvPr id="16998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85720" y="3000372"/>
            <a:ext cx="642942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fr-FR" altLang="en-US"/>
              <a:t>Cliquez pour modifier le style des sous-titres du masque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64382-F14F-4C47-A7E8-17624B6F09E1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5EFE27-752E-49A2-8820-6CB557F3D2EE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08A52A-0544-4F26-A0EC-CD9053EE112A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90F187-7F8E-4582-AAC4-B5C198F701BA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57F132-23C0-473C-937C-934DCBDABF77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47D9A6-4875-42FC-B338-497C96D6C7FF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6F32AA-7DAA-4E16-B7BE-1E321A7C37D1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2BA16C-99CC-4720-B868-765AFF1AB217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075FBF-9F90-4AAE-804D-15C098B94FDC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7676C8-5437-4ECC-A38D-9EC0A741776C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F21AAD-ED5B-4837-A007-18E5A1F3B9E3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Line 2"/>
          <p:cNvSpPr>
            <a:spLocks noChangeShapeType="1"/>
          </p:cNvSpPr>
          <p:nvPr/>
        </p:nvSpPr>
        <p:spPr bwMode="auto">
          <a:xfrm flipV="1">
            <a:off x="7572375" y="142875"/>
            <a:ext cx="0" cy="785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043738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pour modifier le style du titre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pour modifier les styles du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</a:p>
        </p:txBody>
      </p:sp>
      <p:sp>
        <p:nvSpPr>
          <p:cNvPr id="16896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16896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16896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BB0B6B1A-5602-4077-B3CF-0BE692A02A06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  <p:pic>
        <p:nvPicPr>
          <p:cNvPr id="1032" name="Image 39" descr="logo_llr.gif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715250" y="214313"/>
            <a:ext cx="12573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5" name="Connecteur droit 44"/>
          <p:cNvCxnSpPr/>
          <p:nvPr userDrawn="1"/>
        </p:nvCxnSpPr>
        <p:spPr>
          <a:xfrm>
            <a:off x="7572375" y="928688"/>
            <a:ext cx="1428750" cy="158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4313" y="571500"/>
            <a:ext cx="6500812" cy="1928813"/>
          </a:xfrm>
        </p:spPr>
        <p:txBody>
          <a:bodyPr/>
          <a:lstStyle/>
          <a:p>
            <a:pPr eaLnBrk="1" hangingPunct="1"/>
            <a:r>
              <a:rPr lang="fr-FR" dirty="0" smtClean="0"/>
              <a:t>Bases </a:t>
            </a:r>
            <a:r>
              <a:rPr lang="fr-FR" dirty="0" smtClean="0"/>
              <a:t>Python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4313" y="3000375"/>
            <a:ext cx="6534150" cy="3286125"/>
          </a:xfrm>
        </p:spPr>
        <p:txBody>
          <a:bodyPr/>
          <a:lstStyle/>
          <a:p>
            <a:pPr eaLnBrk="1" hangingPunct="1"/>
            <a:r>
              <a:rPr lang="fr-FR" sz="2800" dirty="0" smtClean="0"/>
              <a:t>Types prédéfinis</a:t>
            </a:r>
            <a:endParaRPr lang="fr-FR" sz="2800" dirty="0" smtClean="0"/>
          </a:p>
          <a:p>
            <a:pPr eaLnBrk="1" hangingPunct="1"/>
            <a:r>
              <a:rPr lang="fr-FR" sz="1800" i="1" dirty="0" smtClean="0"/>
              <a:t/>
            </a:r>
            <a:br>
              <a:rPr lang="fr-FR" sz="1800" i="1" dirty="0" smtClean="0"/>
            </a:br>
            <a:r>
              <a:rPr lang="fr-FR" sz="1800" i="1" dirty="0" smtClean="0"/>
              <a:t>(d'après http://harold.e.free.fr/python/)</a:t>
            </a:r>
          </a:p>
          <a:p>
            <a:pPr eaLnBrk="1" hangingPunct="1"/>
            <a:r>
              <a:rPr lang="fr-FR" sz="1800" i="1" dirty="0" smtClean="0"/>
              <a:t>(et "Learning Python", de Mark Lutz)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smtClean="0"/>
              <a:t>Dictionnaires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68760"/>
            <a:ext cx="3970784" cy="4862165"/>
          </a:xfrm>
        </p:spPr>
        <p:txBody>
          <a:bodyPr>
            <a:noAutofit/>
          </a:bodyPr>
          <a:lstStyle/>
          <a:p>
            <a:r>
              <a:rPr lang="fr-FR" sz="2200" dirty="0" smtClean="0"/>
              <a:t>On peut utiliser comme clé, entre [], tout objet non modifiable.</a:t>
            </a:r>
          </a:p>
          <a:p>
            <a:r>
              <a:rPr lang="fr-FR" sz="2200" dirty="0" smtClean="0"/>
              <a:t>Lorsqu'on modifie un élément dont la clé n'existe pas, elle est crée.</a:t>
            </a:r>
          </a:p>
          <a:p>
            <a:r>
              <a:rPr lang="fr-FR" sz="2200" dirty="0" smtClean="0"/>
              <a:t>Lorsqu'on lit un élément dont la clé n'existe pas, une exception </a:t>
            </a:r>
            <a:r>
              <a:rPr lang="fr-FR" sz="2200" dirty="0" err="1" smtClean="0"/>
              <a:t>NameError</a:t>
            </a:r>
            <a:r>
              <a:rPr lang="fr-FR" sz="2200" dirty="0" smtClean="0"/>
              <a:t> est levée.</a:t>
            </a:r>
          </a:p>
          <a:p>
            <a:r>
              <a:rPr lang="fr-FR" sz="2200" dirty="0" smtClean="0"/>
              <a:t>On peut mélanger tous les types de clés et de valeurs dans un même dictionnaire.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4788024" y="1124744"/>
            <a:ext cx="4032448" cy="545031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d = { 8: 'val', 3.2: 'x', '</a:t>
            </a:r>
            <a:r>
              <a:rPr lang="fr-FR" sz="2000" dirty="0" err="1" smtClean="0"/>
              <a:t>key</a:t>
            </a:r>
            <a:r>
              <a:rPr lang="fr-FR" sz="2000" dirty="0" smtClean="0"/>
              <a:t>': 124 }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d[3.2]</a:t>
            </a:r>
          </a:p>
          <a:p>
            <a:r>
              <a:rPr lang="fr-FR" sz="2000" dirty="0" smtClean="0"/>
              <a:t>'x'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d.keys</a:t>
            </a:r>
            <a:r>
              <a:rPr lang="fr-FR" sz="2000" dirty="0" smtClean="0"/>
              <a:t>()</a:t>
            </a:r>
          </a:p>
          <a:p>
            <a:r>
              <a:rPr lang="fr-FR" sz="2000" dirty="0" smtClean="0"/>
              <a:t>[ 8, 3.2, '</a:t>
            </a:r>
            <a:r>
              <a:rPr lang="fr-FR" sz="2000" dirty="0" err="1" smtClean="0"/>
              <a:t>key</a:t>
            </a:r>
            <a:r>
              <a:rPr lang="fr-FR" sz="2000" dirty="0" smtClean="0"/>
              <a:t>' ]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d.values</a:t>
            </a:r>
            <a:r>
              <a:rPr lang="fr-FR" sz="2000" dirty="0" smtClean="0"/>
              <a:t>()</a:t>
            </a:r>
          </a:p>
          <a:p>
            <a:r>
              <a:rPr lang="fr-FR" sz="2000" dirty="0" smtClean="0"/>
              <a:t>[ 'val', 'x', 124 ]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d[(1,)] = None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del</a:t>
            </a:r>
            <a:r>
              <a:rPr lang="fr-FR" sz="2000" dirty="0" smtClean="0"/>
              <a:t> d[3.2]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d</a:t>
            </a:r>
          </a:p>
          <a:p>
            <a:r>
              <a:rPr lang="fr-FR" sz="2000" dirty="0" smtClean="0"/>
              <a:t>{ 8: 'val', '</a:t>
            </a:r>
            <a:r>
              <a:rPr lang="fr-FR" sz="2000" dirty="0" err="1" smtClean="0"/>
              <a:t>key</a:t>
            </a:r>
            <a:r>
              <a:rPr lang="fr-FR" sz="2000" dirty="0" smtClean="0"/>
              <a:t>': 124, (1,): None }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d2 = </a:t>
            </a:r>
            <a:r>
              <a:rPr lang="fr-FR" sz="2000" dirty="0" err="1" smtClean="0"/>
              <a:t>d.copy</a:t>
            </a:r>
            <a:r>
              <a:rPr lang="fr-FR" sz="2000" dirty="0" smtClean="0"/>
              <a:t>()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d.clear</a:t>
            </a:r>
            <a:r>
              <a:rPr lang="fr-FR" sz="2000" dirty="0" smtClean="0"/>
              <a:t>()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d2</a:t>
            </a:r>
          </a:p>
          <a:p>
            <a:r>
              <a:rPr lang="fr-FR" sz="2000" dirty="0" smtClean="0"/>
              <a:t>{ 8: 'val', '</a:t>
            </a:r>
            <a:r>
              <a:rPr lang="fr-FR" sz="2000" dirty="0" err="1" smtClean="0"/>
              <a:t>key</a:t>
            </a:r>
            <a:r>
              <a:rPr lang="fr-FR" sz="2000" dirty="0" smtClean="0"/>
              <a:t>': 124, (1,): None }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d</a:t>
            </a:r>
          </a:p>
          <a:p>
            <a:r>
              <a:rPr lang="fr-FR" sz="2000" dirty="0" smtClean="0"/>
              <a:t>{}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smtClean="0"/>
              <a:t>Quelques Autres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68760"/>
            <a:ext cx="4546848" cy="4862165"/>
          </a:xfrm>
        </p:spPr>
        <p:txBody>
          <a:bodyPr>
            <a:normAutofit/>
          </a:bodyPr>
          <a:lstStyle/>
          <a:p>
            <a:r>
              <a:rPr lang="fr-FR" sz="2200" b="1" i="1" dirty="0" smtClean="0"/>
              <a:t>set</a:t>
            </a:r>
            <a:r>
              <a:rPr lang="fr-FR" sz="2200" dirty="0" smtClean="0"/>
              <a:t> et </a:t>
            </a:r>
            <a:r>
              <a:rPr lang="fr-FR" sz="2200" b="1" i="1" dirty="0" err="1" smtClean="0"/>
              <a:t>frozenset</a:t>
            </a:r>
            <a:r>
              <a:rPr lang="fr-FR" sz="2200" dirty="0" smtClean="0"/>
              <a:t> : des ensembles, dotés des opérateurs </a:t>
            </a:r>
            <a:r>
              <a:rPr lang="fr-FR" sz="2200" b="1" i="1" dirty="0" smtClean="0"/>
              <a:t>|&amp;-^</a:t>
            </a:r>
            <a:r>
              <a:rPr lang="fr-FR" sz="2200" dirty="0" smtClean="0"/>
              <a:t> et des méthodes </a:t>
            </a:r>
            <a:r>
              <a:rPr lang="fr-FR" sz="2200" b="1" i="1" dirty="0" err="1" smtClean="0"/>
              <a:t>issubset</a:t>
            </a:r>
            <a:r>
              <a:rPr lang="fr-FR" sz="2200" b="1" i="1" dirty="0" smtClean="0"/>
              <a:t>() </a:t>
            </a:r>
            <a:r>
              <a:rPr lang="fr-FR" sz="2200" dirty="0" smtClean="0"/>
              <a:t>et </a:t>
            </a:r>
            <a:r>
              <a:rPr lang="fr-FR" sz="2200" b="1" i="1" dirty="0" err="1" smtClean="0"/>
              <a:t>issuperset</a:t>
            </a:r>
            <a:r>
              <a:rPr lang="fr-FR" sz="2200" b="1" i="1" dirty="0" smtClean="0"/>
              <a:t>().</a:t>
            </a:r>
          </a:p>
          <a:p>
            <a:r>
              <a:rPr lang="fr-FR" sz="2200" b="1" i="1" dirty="0" err="1" smtClean="0"/>
              <a:t>bool</a:t>
            </a:r>
            <a:r>
              <a:rPr lang="fr-FR" sz="2200" dirty="0" smtClean="0"/>
              <a:t> : prend la valeur </a:t>
            </a:r>
            <a:r>
              <a:rPr lang="fr-FR" sz="2200" b="1" i="1" dirty="0" err="1" smtClean="0"/>
              <a:t>True</a:t>
            </a:r>
            <a:r>
              <a:rPr lang="fr-FR" sz="2200" dirty="0" smtClean="0"/>
              <a:t> ou </a:t>
            </a:r>
            <a:r>
              <a:rPr lang="fr-FR" sz="2200" b="1" i="1" dirty="0" smtClean="0"/>
              <a:t>False</a:t>
            </a:r>
            <a:r>
              <a:rPr lang="fr-FR" sz="2200" dirty="0" smtClean="0"/>
              <a:t>.</a:t>
            </a:r>
          </a:p>
          <a:p>
            <a:r>
              <a:rPr lang="fr-FR" sz="2200" b="1" i="1" dirty="0" err="1" smtClean="0"/>
              <a:t>NoneType</a:t>
            </a:r>
            <a:r>
              <a:rPr lang="fr-FR" sz="2200" dirty="0" smtClean="0"/>
              <a:t> : le type de </a:t>
            </a:r>
            <a:r>
              <a:rPr lang="fr-FR" sz="2200" b="1" i="1" dirty="0" smtClean="0"/>
              <a:t>None.</a:t>
            </a:r>
          </a:p>
          <a:p>
            <a:r>
              <a:rPr lang="fr-FR" sz="2200" b="1" i="1" dirty="0" smtClean="0"/>
              <a:t>type</a:t>
            </a:r>
            <a:r>
              <a:rPr lang="fr-FR" sz="2200" dirty="0" smtClean="0"/>
              <a:t> :le type de tous les objets types, accessibles via le modules types.</a:t>
            </a:r>
          </a:p>
          <a:p>
            <a:endParaRPr lang="fr-FR" sz="2200" dirty="0" smtClean="0"/>
          </a:p>
        </p:txBody>
      </p:sp>
      <p:sp>
        <p:nvSpPr>
          <p:cNvPr id="4" name="ZoneTexte 3"/>
          <p:cNvSpPr txBox="1"/>
          <p:nvPr/>
        </p:nvSpPr>
        <p:spPr>
          <a:xfrm>
            <a:off x="5508104" y="1268760"/>
            <a:ext cx="3096344" cy="237254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type(</a:t>
            </a:r>
            <a:r>
              <a:rPr lang="fr-FR" sz="2000" dirty="0" err="1" smtClean="0"/>
              <a:t>True</a:t>
            </a:r>
            <a:r>
              <a:rPr lang="fr-FR" sz="2000" dirty="0" smtClean="0"/>
              <a:t>)</a:t>
            </a:r>
          </a:p>
          <a:p>
            <a:r>
              <a:rPr lang="fr-FR" sz="2000" dirty="0" smtClean="0"/>
              <a:t>    &lt;type '</a:t>
            </a:r>
            <a:r>
              <a:rPr lang="fr-FR" sz="2000" dirty="0" err="1" smtClean="0"/>
              <a:t>bool</a:t>
            </a:r>
            <a:r>
              <a:rPr lang="fr-FR" sz="2000" dirty="0" smtClean="0"/>
              <a:t>'&gt;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type(None)</a:t>
            </a:r>
          </a:p>
          <a:p>
            <a:r>
              <a:rPr lang="fr-FR" sz="2000" dirty="0" smtClean="0"/>
              <a:t>    &lt;type '</a:t>
            </a:r>
            <a:r>
              <a:rPr lang="fr-FR" sz="2000" dirty="0" err="1" smtClean="0"/>
              <a:t>NoneType</a:t>
            </a:r>
            <a:r>
              <a:rPr lang="fr-FR" sz="2000" dirty="0" smtClean="0"/>
              <a:t>'&gt;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import types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type(</a:t>
            </a:r>
            <a:r>
              <a:rPr lang="fr-FR" sz="2000" dirty="0" err="1" smtClean="0"/>
              <a:t>types.NoneType</a:t>
            </a:r>
            <a:r>
              <a:rPr lang="fr-FR" sz="2000" dirty="0" smtClean="0"/>
              <a:t>)</a:t>
            </a:r>
          </a:p>
          <a:p>
            <a:r>
              <a:rPr lang="fr-FR" sz="2000" dirty="0" smtClean="0"/>
              <a:t>    &lt;type 'type'&gt;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smtClean="0"/>
              <a:t>Exercices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68760"/>
            <a:ext cx="8075240" cy="486216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fr-FR" sz="2400" dirty="0" smtClean="0"/>
              <a:t>Essayez les différentes opérations sur les divers types de nombres. Observez les résultats lorsque les types étaient différents à la base.</a:t>
            </a:r>
          </a:p>
          <a:p>
            <a:pPr marL="457200" indent="-457200">
              <a:buFont typeface="+mj-lt"/>
              <a:buAutoNum type="arabicParenR"/>
            </a:pPr>
            <a:r>
              <a:rPr lang="fr-FR" sz="2400" dirty="0" smtClean="0"/>
              <a:t>De même, créez diverses listes et entrainez-vous à les manipuler.</a:t>
            </a:r>
          </a:p>
          <a:p>
            <a:endParaRPr lang="fr-FR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smtClean="0"/>
              <a:t>Vue d'ensemble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>
            <a:noAutofit/>
          </a:bodyPr>
          <a:lstStyle/>
          <a:p>
            <a:r>
              <a:rPr lang="fr-FR" sz="2200" dirty="0" smtClean="0"/>
              <a:t>Nombres : </a:t>
            </a:r>
            <a:r>
              <a:rPr lang="fr-FR" sz="2200" b="1" i="1" dirty="0" err="1" smtClean="0"/>
              <a:t>int</a:t>
            </a:r>
            <a:r>
              <a:rPr lang="fr-FR" sz="2200" dirty="0" smtClean="0"/>
              <a:t>, </a:t>
            </a:r>
            <a:r>
              <a:rPr lang="fr-FR" sz="2200" b="1" i="1" dirty="0" smtClean="0"/>
              <a:t>long</a:t>
            </a:r>
            <a:r>
              <a:rPr lang="fr-FR" sz="2200" dirty="0" smtClean="0"/>
              <a:t>, </a:t>
            </a:r>
            <a:r>
              <a:rPr lang="fr-FR" sz="2200" b="1" i="1" dirty="0" err="1" smtClean="0"/>
              <a:t>float</a:t>
            </a:r>
            <a:r>
              <a:rPr lang="fr-FR" sz="2200" dirty="0" smtClean="0"/>
              <a:t>, </a:t>
            </a:r>
            <a:r>
              <a:rPr lang="fr-FR" sz="2200" b="1" i="1" dirty="0" err="1" smtClean="0"/>
              <a:t>complex</a:t>
            </a:r>
            <a:r>
              <a:rPr lang="fr-FR" sz="2200" dirty="0" smtClean="0"/>
              <a:t>.</a:t>
            </a:r>
          </a:p>
          <a:p>
            <a:r>
              <a:rPr lang="fr-FR" sz="2200" dirty="0" smtClean="0"/>
              <a:t>Collections</a:t>
            </a:r>
          </a:p>
          <a:p>
            <a:pPr lvl="1"/>
            <a:r>
              <a:rPr lang="fr-FR" sz="2200" dirty="0" smtClean="0"/>
              <a:t>Séquences non modifiables</a:t>
            </a:r>
          </a:p>
          <a:p>
            <a:pPr lvl="2"/>
            <a:r>
              <a:rPr lang="fr-FR" sz="2200" b="1" i="1" dirty="0" err="1" smtClean="0"/>
              <a:t>str</a:t>
            </a:r>
            <a:r>
              <a:rPr lang="fr-FR" sz="2200" dirty="0" smtClean="0"/>
              <a:t> : 'hello' ou "hello"</a:t>
            </a:r>
          </a:p>
          <a:p>
            <a:pPr lvl="2"/>
            <a:r>
              <a:rPr lang="fr-FR" sz="2200" b="1" i="1" dirty="0" err="1" smtClean="0"/>
              <a:t>tuple</a:t>
            </a:r>
            <a:r>
              <a:rPr lang="fr-FR" sz="2200" dirty="0" smtClean="0"/>
              <a:t> : ( 'a', 'b', 'c' )</a:t>
            </a:r>
          </a:p>
          <a:p>
            <a:pPr lvl="1"/>
            <a:r>
              <a:rPr lang="fr-FR" sz="2200" dirty="0" smtClean="0"/>
              <a:t>Séquences modifiables</a:t>
            </a:r>
          </a:p>
          <a:p>
            <a:pPr lvl="2"/>
            <a:r>
              <a:rPr lang="fr-FR" sz="2200" b="1" i="1" dirty="0" err="1" smtClean="0"/>
              <a:t>list</a:t>
            </a:r>
            <a:r>
              <a:rPr lang="fr-FR" sz="2200" dirty="0" smtClean="0"/>
              <a:t> : [ 'a', 'b', 'c' ]</a:t>
            </a:r>
          </a:p>
          <a:p>
            <a:pPr lvl="1"/>
            <a:r>
              <a:rPr lang="fr-FR" sz="2200" dirty="0" smtClean="0"/>
              <a:t>Associations modifiables</a:t>
            </a:r>
          </a:p>
          <a:p>
            <a:pPr lvl="2"/>
            <a:r>
              <a:rPr lang="fr-FR" sz="2200" b="1" i="1" dirty="0" err="1" smtClean="0"/>
              <a:t>dict</a:t>
            </a:r>
            <a:r>
              <a:rPr lang="fr-FR" sz="2200" dirty="0" smtClean="0"/>
              <a:t> : { 'a': 'val', 3: 'x', '</a:t>
            </a:r>
            <a:r>
              <a:rPr lang="fr-FR" sz="2200" dirty="0" err="1" smtClean="0"/>
              <a:t>key</a:t>
            </a:r>
            <a:r>
              <a:rPr lang="fr-FR" sz="2200" dirty="0" smtClean="0"/>
              <a:t>': 124 }</a:t>
            </a:r>
          </a:p>
          <a:p>
            <a:pPr lvl="2"/>
            <a:r>
              <a:rPr lang="fr-FR" sz="2200" b="1" i="1" dirty="0" smtClean="0"/>
              <a:t>set</a:t>
            </a:r>
            <a:r>
              <a:rPr lang="fr-FR" sz="2200" dirty="0" smtClean="0"/>
              <a:t> : { 'a', 3, '</a:t>
            </a:r>
            <a:r>
              <a:rPr lang="fr-FR" sz="2200" dirty="0" err="1" smtClean="0"/>
              <a:t>key</a:t>
            </a:r>
            <a:r>
              <a:rPr lang="fr-FR" sz="2200" dirty="0" smtClean="0"/>
              <a:t>' }</a:t>
            </a:r>
          </a:p>
          <a:p>
            <a:pPr lvl="1"/>
            <a:r>
              <a:rPr lang="fr-FR" sz="2200" dirty="0" smtClean="0"/>
              <a:t>Associations non modifiables</a:t>
            </a:r>
          </a:p>
          <a:p>
            <a:pPr lvl="2"/>
            <a:r>
              <a:rPr lang="fr-FR" sz="2200" b="1" i="1" dirty="0" err="1" smtClean="0"/>
              <a:t>frozenset</a:t>
            </a:r>
            <a:r>
              <a:rPr lang="fr-FR" sz="2200" dirty="0" smtClean="0"/>
              <a:t> : { 'a', 3, '</a:t>
            </a:r>
            <a:r>
              <a:rPr lang="fr-FR" sz="2200" dirty="0" err="1" smtClean="0"/>
              <a:t>key</a:t>
            </a:r>
            <a:r>
              <a:rPr lang="fr-FR" sz="2200" dirty="0" smtClean="0"/>
              <a:t>' }</a:t>
            </a:r>
          </a:p>
          <a:p>
            <a:pPr lvl="0"/>
            <a:r>
              <a:rPr lang="fr-FR" sz="2200" dirty="0" smtClean="0"/>
              <a:t>Divers : </a:t>
            </a:r>
            <a:r>
              <a:rPr lang="fr-FR" sz="2200" b="1" i="1" dirty="0" err="1" smtClean="0"/>
              <a:t>bool</a:t>
            </a:r>
            <a:r>
              <a:rPr lang="fr-FR" sz="2200" dirty="0" smtClean="0"/>
              <a:t>, </a:t>
            </a:r>
            <a:r>
              <a:rPr lang="fr-FR" sz="2200" b="1" i="1" dirty="0" err="1" smtClean="0"/>
              <a:t>NoneType</a:t>
            </a:r>
            <a:r>
              <a:rPr lang="fr-FR" sz="2200" dirty="0" smtClean="0"/>
              <a:t>, </a:t>
            </a:r>
            <a:r>
              <a:rPr lang="fr-FR" sz="2200" b="1" i="1" dirty="0" smtClean="0"/>
              <a:t>type</a:t>
            </a:r>
            <a:r>
              <a:rPr lang="fr-FR" sz="2200" dirty="0" smtClean="0"/>
              <a:t>.</a:t>
            </a:r>
          </a:p>
          <a:p>
            <a:pPr lvl="1"/>
            <a:endParaRPr lang="fr-FR" sz="2200" dirty="0" smtClean="0"/>
          </a:p>
          <a:p>
            <a:pPr lvl="1"/>
            <a:endParaRPr lang="fr-FR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smtClean="0"/>
              <a:t>Entiers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68760"/>
            <a:ext cx="8435280" cy="5328592"/>
          </a:xfrm>
        </p:spPr>
        <p:txBody>
          <a:bodyPr>
            <a:noAutofit/>
          </a:bodyPr>
          <a:lstStyle/>
          <a:p>
            <a:r>
              <a:rPr lang="fr-FR" sz="2200" dirty="0" smtClean="0"/>
              <a:t>En Python 2</a:t>
            </a:r>
          </a:p>
          <a:p>
            <a:pPr lvl="1"/>
            <a:r>
              <a:rPr lang="fr-FR" sz="2200" b="1" i="1" dirty="0" err="1" smtClean="0"/>
              <a:t>int</a:t>
            </a:r>
            <a:r>
              <a:rPr lang="fr-FR" sz="2200" dirty="0" smtClean="0"/>
              <a:t> (équivalent d'un long du C) : </a:t>
            </a:r>
            <a:r>
              <a:rPr lang="fr-FR" sz="2200" b="1" i="1" dirty="0" smtClean="0"/>
              <a:t>1234, 045, 0xFC</a:t>
            </a:r>
          </a:p>
          <a:p>
            <a:pPr lvl="1"/>
            <a:r>
              <a:rPr lang="fr-FR" sz="2200" b="1" i="1" dirty="0" smtClean="0"/>
              <a:t>long</a:t>
            </a:r>
            <a:r>
              <a:rPr lang="fr-FR" sz="2200" dirty="0" smtClean="0"/>
              <a:t> (sans limite de taille) : </a:t>
            </a:r>
            <a:r>
              <a:rPr lang="fr-FR" sz="2200" b="1" i="1" dirty="0" smtClean="0"/>
              <a:t>999L</a:t>
            </a:r>
          </a:p>
          <a:p>
            <a:r>
              <a:rPr lang="fr-FR" sz="2200" dirty="0" smtClean="0"/>
              <a:t>Les objets glissent automatiquement du type </a:t>
            </a:r>
            <a:r>
              <a:rPr lang="fr-FR" sz="2200" dirty="0" err="1" smtClean="0"/>
              <a:t>int</a:t>
            </a:r>
            <a:r>
              <a:rPr lang="fr-FR" sz="2200" dirty="0" smtClean="0"/>
              <a:t> à long lorsqu'ils deviennent trop grands.</a:t>
            </a:r>
          </a:p>
          <a:p>
            <a:r>
              <a:rPr lang="fr-FR" sz="2200" dirty="0" smtClean="0"/>
              <a:t>On peut mélanger entiers courts et longs dans des opérations, le résultat étant systématiquement un long.</a:t>
            </a:r>
          </a:p>
          <a:p>
            <a:r>
              <a:rPr lang="fr-FR" sz="2200" dirty="0" smtClean="0"/>
              <a:t>On peut utiliser les fonctions </a:t>
            </a:r>
            <a:r>
              <a:rPr lang="fr-FR" sz="2200" b="1" i="1" dirty="0" err="1" smtClean="0"/>
              <a:t>int</a:t>
            </a:r>
            <a:r>
              <a:rPr lang="fr-FR" sz="2200" b="1" i="1" dirty="0" smtClean="0"/>
              <a:t>() </a:t>
            </a:r>
            <a:r>
              <a:rPr lang="fr-FR" sz="2200" dirty="0" smtClean="0"/>
              <a:t>et </a:t>
            </a:r>
            <a:r>
              <a:rPr lang="fr-FR" sz="2200" b="1" i="1" dirty="0" smtClean="0"/>
              <a:t>long() </a:t>
            </a:r>
            <a:r>
              <a:rPr lang="fr-FR" sz="2200" dirty="0" smtClean="0"/>
              <a:t>pour transformer du texte en nombre. En cas d'impossibilité, l'exception </a:t>
            </a:r>
            <a:r>
              <a:rPr lang="fr-FR" sz="2200" b="1" i="1" dirty="0" err="1" smtClean="0"/>
              <a:t>ValueError</a:t>
            </a:r>
            <a:r>
              <a:rPr lang="fr-FR" sz="2200" dirty="0" smtClean="0"/>
              <a:t> est émise.</a:t>
            </a:r>
          </a:p>
          <a:p>
            <a:r>
              <a:rPr lang="fr-FR" sz="2200" dirty="0" smtClean="0"/>
              <a:t>La fonction </a:t>
            </a:r>
            <a:r>
              <a:rPr lang="fr-FR" sz="2200" b="1" i="1" dirty="0" err="1" smtClean="0"/>
              <a:t>str</a:t>
            </a:r>
            <a:r>
              <a:rPr lang="fr-FR" sz="2200" b="1" i="1" dirty="0" smtClean="0"/>
              <a:t>() </a:t>
            </a:r>
            <a:r>
              <a:rPr lang="fr-FR" sz="2200" dirty="0" smtClean="0"/>
              <a:t>transforme un entier en chaîne de caractères.</a:t>
            </a:r>
          </a:p>
          <a:p>
            <a:r>
              <a:rPr lang="fr-FR" sz="2200" dirty="0" smtClean="0"/>
              <a:t>En Python 3 : il n'y a plus qu'un seul type illimité </a:t>
            </a:r>
            <a:r>
              <a:rPr lang="fr-FR" sz="2200" b="1" i="1" dirty="0" err="1" smtClean="0"/>
              <a:t>int</a:t>
            </a:r>
            <a:r>
              <a:rPr lang="fr-FR" sz="2200" dirty="0" smtClean="0"/>
              <a:t>, et l'interpréteur se charge d'optimiser la représentation interne des entiers.</a:t>
            </a:r>
          </a:p>
          <a:p>
            <a:pPr>
              <a:buNone/>
            </a:pPr>
            <a:endParaRPr lang="fr-FR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smtClean="0"/>
              <a:t>Réels et complexes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62165"/>
          </a:xfrm>
        </p:spPr>
        <p:txBody>
          <a:bodyPr>
            <a:normAutofit/>
          </a:bodyPr>
          <a:lstStyle/>
          <a:p>
            <a:r>
              <a:rPr lang="fr-FR" sz="2200" b="1" i="1" dirty="0" err="1" smtClean="0"/>
              <a:t>float</a:t>
            </a:r>
            <a:endParaRPr lang="fr-FR" sz="2200" dirty="0" smtClean="0"/>
          </a:p>
          <a:p>
            <a:pPr lvl="1"/>
            <a:r>
              <a:rPr lang="fr-FR" sz="2200" dirty="0" smtClean="0"/>
              <a:t>équivalent d'un double du C.</a:t>
            </a:r>
          </a:p>
          <a:p>
            <a:pPr lvl="1"/>
            <a:r>
              <a:rPr lang="fr-FR" sz="2200" dirty="0" smtClean="0"/>
              <a:t>ces nombres s'écrivent avec un "</a:t>
            </a:r>
            <a:r>
              <a:rPr lang="fr-FR" sz="2200" b="1" i="1" dirty="0" smtClean="0"/>
              <a:t>.</a:t>
            </a:r>
            <a:r>
              <a:rPr lang="fr-FR" sz="2200" dirty="0" smtClean="0"/>
              <a:t>" et/ou un exposant "</a:t>
            </a:r>
            <a:r>
              <a:rPr lang="fr-FR" sz="2200" b="1" i="1" dirty="0" smtClean="0"/>
              <a:t>e</a:t>
            </a:r>
            <a:r>
              <a:rPr lang="fr-FR" sz="2200" dirty="0" smtClean="0"/>
              <a:t>" ou "</a:t>
            </a:r>
            <a:r>
              <a:rPr lang="fr-FR" sz="2200" b="1" i="1" dirty="0" smtClean="0"/>
              <a:t>E</a:t>
            </a:r>
            <a:r>
              <a:rPr lang="fr-FR" sz="2200" dirty="0" smtClean="0"/>
              <a:t>" : </a:t>
            </a:r>
            <a:br>
              <a:rPr lang="fr-FR" sz="2200" dirty="0" smtClean="0"/>
            </a:br>
            <a:r>
              <a:rPr lang="fr-FR" sz="2200" b="1" i="1" dirty="0" smtClean="0"/>
              <a:t>1.23</a:t>
            </a:r>
            <a:r>
              <a:rPr lang="fr-FR" sz="2200" dirty="0" smtClean="0"/>
              <a:t>, </a:t>
            </a:r>
            <a:r>
              <a:rPr lang="fr-FR" sz="2200" b="1" i="1" dirty="0" smtClean="0"/>
              <a:t>3.14e-10</a:t>
            </a:r>
            <a:r>
              <a:rPr lang="fr-FR" sz="2200" dirty="0" smtClean="0"/>
              <a:t>, </a:t>
            </a:r>
            <a:r>
              <a:rPr lang="fr-FR" sz="2200" b="1" i="1" dirty="0" smtClean="0"/>
              <a:t>4E210</a:t>
            </a:r>
            <a:r>
              <a:rPr lang="fr-FR" sz="2200" dirty="0" smtClean="0"/>
              <a:t>, </a:t>
            </a:r>
            <a:r>
              <a:rPr lang="fr-FR" sz="2200" b="1" i="1" dirty="0" smtClean="0"/>
              <a:t>4.0e+210</a:t>
            </a:r>
          </a:p>
          <a:p>
            <a:r>
              <a:rPr lang="fr-FR" sz="2200" b="1" i="1" dirty="0" err="1" smtClean="0"/>
              <a:t>complex</a:t>
            </a:r>
            <a:endParaRPr lang="fr-FR" sz="2200" b="1" i="1" dirty="0" smtClean="0"/>
          </a:p>
          <a:p>
            <a:pPr lvl="1"/>
            <a:r>
              <a:rPr lang="fr-FR" sz="2200" dirty="0" smtClean="0"/>
              <a:t>équivalent de deux </a:t>
            </a:r>
            <a:r>
              <a:rPr lang="fr-FR" sz="2200" dirty="0" err="1" smtClean="0"/>
              <a:t>floats</a:t>
            </a:r>
            <a:endParaRPr lang="fr-FR" sz="2200" dirty="0" smtClean="0"/>
          </a:p>
          <a:p>
            <a:pPr lvl="1"/>
            <a:r>
              <a:rPr lang="fr-FR" sz="2200" dirty="0" smtClean="0"/>
              <a:t>s'écrit avec un "</a:t>
            </a:r>
            <a:r>
              <a:rPr lang="fr-FR" sz="2200" b="1" i="1" dirty="0" smtClean="0"/>
              <a:t>j</a:t>
            </a:r>
            <a:r>
              <a:rPr lang="fr-FR" sz="2200" dirty="0" smtClean="0"/>
              <a:t>" ou "</a:t>
            </a:r>
            <a:r>
              <a:rPr lang="fr-FR" sz="2200" b="1" i="1" dirty="0" smtClean="0"/>
              <a:t>J</a:t>
            </a:r>
            <a:r>
              <a:rPr lang="fr-FR" sz="2200" dirty="0" smtClean="0"/>
              <a:t>" : </a:t>
            </a:r>
            <a:r>
              <a:rPr lang="fr-FR" sz="2200" b="1" i="1" dirty="0" smtClean="0"/>
              <a:t>3+4j</a:t>
            </a:r>
          </a:p>
          <a:p>
            <a:r>
              <a:rPr lang="fr-FR" sz="2200" dirty="0" smtClean="0"/>
              <a:t>la fonction </a:t>
            </a:r>
            <a:r>
              <a:rPr lang="fr-FR" sz="2200" b="1" i="1" dirty="0" err="1" smtClean="0"/>
              <a:t>str</a:t>
            </a:r>
            <a:r>
              <a:rPr lang="fr-FR" sz="2200" b="1" i="1" dirty="0" smtClean="0"/>
              <a:t>() </a:t>
            </a:r>
            <a:r>
              <a:rPr lang="fr-FR" sz="2200" dirty="0" smtClean="0"/>
              <a:t>transforme un </a:t>
            </a:r>
            <a:r>
              <a:rPr lang="fr-FR" sz="2200" b="1" i="1" dirty="0" err="1" smtClean="0"/>
              <a:t>float</a:t>
            </a:r>
            <a:r>
              <a:rPr lang="fr-FR" sz="2200" dirty="0" smtClean="0"/>
              <a:t> ou un </a:t>
            </a:r>
            <a:r>
              <a:rPr lang="fr-FR" sz="2200" b="1" i="1" dirty="0" err="1" smtClean="0"/>
              <a:t>complex</a:t>
            </a:r>
            <a:r>
              <a:rPr lang="fr-FR" sz="2200" dirty="0" smtClean="0"/>
              <a:t> en chaîne de caractères. les fonctions </a:t>
            </a:r>
            <a:r>
              <a:rPr lang="fr-FR" sz="2200" b="1" i="1" dirty="0" err="1" smtClean="0"/>
              <a:t>float</a:t>
            </a:r>
            <a:r>
              <a:rPr lang="fr-FR" sz="2200" b="1" i="1" dirty="0" smtClean="0"/>
              <a:t>() </a:t>
            </a:r>
            <a:r>
              <a:rPr lang="fr-FR" sz="2200" dirty="0" smtClean="0"/>
              <a:t>et </a:t>
            </a:r>
            <a:r>
              <a:rPr lang="fr-FR" sz="2200" b="1" i="1" dirty="0" err="1" smtClean="0"/>
              <a:t>complex</a:t>
            </a:r>
            <a:r>
              <a:rPr lang="fr-FR" sz="2200" b="1" i="1" dirty="0" smtClean="0"/>
              <a:t>() </a:t>
            </a:r>
            <a:r>
              <a:rPr lang="fr-FR" sz="2200" dirty="0" smtClean="0"/>
              <a:t>transforment une chaîne de caractère en </a:t>
            </a:r>
            <a:r>
              <a:rPr lang="fr-FR" sz="2200" b="1" i="1" dirty="0" err="1" smtClean="0"/>
              <a:t>float</a:t>
            </a:r>
            <a:r>
              <a:rPr lang="fr-FR" sz="2200" dirty="0" smtClean="0"/>
              <a:t> ou </a:t>
            </a:r>
            <a:r>
              <a:rPr lang="fr-FR" sz="2200" b="1" i="1" dirty="0" err="1" smtClean="0"/>
              <a:t>complex</a:t>
            </a:r>
            <a:r>
              <a:rPr lang="fr-FR" sz="2200" dirty="0" smtClean="0"/>
              <a:t>.</a:t>
            </a:r>
          </a:p>
          <a:p>
            <a:endParaRPr lang="fr-FR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smtClean="0"/>
              <a:t>Opérations numériques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68760"/>
            <a:ext cx="4114800" cy="5112568"/>
          </a:xfrm>
        </p:spPr>
        <p:txBody>
          <a:bodyPr>
            <a:noAutofit/>
          </a:bodyPr>
          <a:lstStyle/>
          <a:p>
            <a:r>
              <a:rPr lang="fr-FR" sz="2200" dirty="0" smtClean="0"/>
              <a:t>Quelques opérateurs spécifiques aux entiers : </a:t>
            </a:r>
          </a:p>
          <a:p>
            <a:pPr lvl="1"/>
            <a:r>
              <a:rPr lang="fr-FR" sz="2200" dirty="0" smtClean="0"/>
              <a:t>&amp; | ^ ~ &lt;&lt; &gt;&gt;</a:t>
            </a:r>
          </a:p>
          <a:p>
            <a:pPr lvl="1"/>
            <a:r>
              <a:rPr lang="fr-FR" sz="2200" dirty="0" smtClean="0"/>
              <a:t>**</a:t>
            </a:r>
          </a:p>
          <a:p>
            <a:r>
              <a:rPr lang="fr-FR" sz="2200" dirty="0" smtClean="0"/>
              <a:t>Deux formes de division</a:t>
            </a:r>
          </a:p>
          <a:p>
            <a:pPr lvl="1"/>
            <a:r>
              <a:rPr lang="fr-FR" sz="2200" dirty="0" smtClean="0"/>
              <a:t>/ : division classique pour les flottants, et quotient entier pour les entiers.</a:t>
            </a:r>
          </a:p>
          <a:p>
            <a:pPr lvl="1"/>
            <a:r>
              <a:rPr lang="fr-FR" sz="2200" dirty="0" smtClean="0"/>
              <a:t>// : le quotient entier</a:t>
            </a:r>
          </a:p>
          <a:p>
            <a:pPr lvl="1"/>
            <a:r>
              <a:rPr lang="fr-FR" sz="2200" dirty="0" smtClean="0"/>
              <a:t>En Python 3 : / applique aussi une division classique aux entiers, et retourne un nombre flottant.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5131818" y="1268760"/>
            <a:ext cx="1404664" cy="514253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b="1" dirty="0" smtClean="0"/>
              <a:t>2/3</a:t>
            </a:r>
          </a:p>
          <a:p>
            <a:r>
              <a:rPr lang="fr-FR" sz="2000" b="1" dirty="0" smtClean="0"/>
              <a:t>0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2//3</a:t>
            </a:r>
          </a:p>
          <a:p>
            <a:r>
              <a:rPr lang="fr-FR" sz="2000" dirty="0" smtClean="0"/>
              <a:t>0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2./3.</a:t>
            </a:r>
          </a:p>
          <a:p>
            <a:r>
              <a:rPr lang="fr-FR" sz="2000" dirty="0" smtClean="0"/>
              <a:t>0.6666…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2.//3.</a:t>
            </a:r>
          </a:p>
          <a:p>
            <a:r>
              <a:rPr lang="fr-FR" sz="2000" dirty="0" smtClean="0"/>
              <a:t>0.0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b="1" dirty="0" smtClean="0"/>
              <a:t>6/2</a:t>
            </a:r>
          </a:p>
          <a:p>
            <a:r>
              <a:rPr lang="fr-FR" sz="2000" b="1" dirty="0" smtClean="0"/>
              <a:t>3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6//2</a:t>
            </a:r>
          </a:p>
          <a:p>
            <a:r>
              <a:rPr lang="fr-FR" sz="2000" dirty="0" smtClean="0"/>
              <a:t>3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6./2.</a:t>
            </a:r>
          </a:p>
          <a:p>
            <a:r>
              <a:rPr lang="fr-FR" sz="2000" dirty="0" smtClean="0"/>
              <a:t>3.0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6.//2.</a:t>
            </a:r>
          </a:p>
          <a:p>
            <a:r>
              <a:rPr lang="fr-FR" sz="2000" dirty="0" smtClean="0"/>
              <a:t>3.0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6104434" y="1124744"/>
            <a:ext cx="627806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i="1" dirty="0" smtClean="0"/>
              <a:t>2.7</a:t>
            </a:r>
            <a:endParaRPr lang="fr-FR" sz="2000" i="1" dirty="0"/>
          </a:p>
        </p:txBody>
      </p:sp>
      <p:sp>
        <p:nvSpPr>
          <p:cNvPr id="6" name="ZoneTexte 5"/>
          <p:cNvSpPr txBox="1"/>
          <p:nvPr/>
        </p:nvSpPr>
        <p:spPr>
          <a:xfrm>
            <a:off x="7164288" y="1268760"/>
            <a:ext cx="1404664" cy="514253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b="1" dirty="0" smtClean="0"/>
              <a:t>2/3</a:t>
            </a:r>
          </a:p>
          <a:p>
            <a:r>
              <a:rPr lang="fr-FR" sz="2000" b="1" dirty="0" smtClean="0"/>
              <a:t>0.6666…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2//3</a:t>
            </a:r>
          </a:p>
          <a:p>
            <a:r>
              <a:rPr lang="fr-FR" sz="2000" dirty="0" smtClean="0"/>
              <a:t>0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2./3.</a:t>
            </a:r>
          </a:p>
          <a:p>
            <a:r>
              <a:rPr lang="fr-FR" sz="2000" dirty="0" smtClean="0"/>
              <a:t>0.6666…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2.//3.</a:t>
            </a:r>
          </a:p>
          <a:p>
            <a:r>
              <a:rPr lang="fr-FR" sz="2000" dirty="0" smtClean="0"/>
              <a:t>0.0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b="1" dirty="0" smtClean="0"/>
              <a:t>6/2</a:t>
            </a:r>
          </a:p>
          <a:p>
            <a:r>
              <a:rPr lang="fr-FR" sz="2000" b="1" dirty="0" smtClean="0"/>
              <a:t>3.0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6//2</a:t>
            </a:r>
          </a:p>
          <a:p>
            <a:r>
              <a:rPr lang="fr-FR" sz="2000" dirty="0" smtClean="0"/>
              <a:t>3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6./2.</a:t>
            </a:r>
          </a:p>
          <a:p>
            <a:r>
              <a:rPr lang="fr-FR" sz="2000" dirty="0" smtClean="0"/>
              <a:t>3.0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6.//2.</a:t>
            </a:r>
          </a:p>
          <a:p>
            <a:r>
              <a:rPr lang="fr-FR" sz="2000" dirty="0" smtClean="0"/>
              <a:t>3.0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8136904" y="1124744"/>
            <a:ext cx="627806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i="1" dirty="0" smtClean="0"/>
              <a:t>3.2</a:t>
            </a:r>
            <a:endParaRPr lang="fr-FR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smtClean="0"/>
              <a:t>Séquences (</a:t>
            </a:r>
            <a:r>
              <a:rPr lang="fr-FR" dirty="0" err="1" smtClean="0"/>
              <a:t>str</a:t>
            </a:r>
            <a:r>
              <a:rPr lang="fr-FR" dirty="0" smtClean="0"/>
              <a:t>, </a:t>
            </a:r>
            <a:r>
              <a:rPr lang="fr-FR" dirty="0" err="1" smtClean="0"/>
              <a:t>tuple</a:t>
            </a:r>
            <a:r>
              <a:rPr lang="fr-FR" dirty="0" smtClean="0"/>
              <a:t>, </a:t>
            </a:r>
            <a:r>
              <a:rPr lang="fr-FR" dirty="0" err="1" smtClean="0"/>
              <a:t>list</a:t>
            </a:r>
            <a:r>
              <a:rPr lang="fr-FR" dirty="0" smtClean="0"/>
              <a:t>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68760"/>
            <a:ext cx="4834880" cy="5328592"/>
          </a:xfrm>
        </p:spPr>
        <p:txBody>
          <a:bodyPr>
            <a:normAutofit/>
          </a:bodyPr>
          <a:lstStyle/>
          <a:p>
            <a:r>
              <a:rPr lang="fr-FR" sz="2200" dirty="0" smtClean="0"/>
              <a:t>Nombre d'éléments par </a:t>
            </a:r>
            <a:r>
              <a:rPr lang="fr-FR" sz="2200" b="1" i="1" dirty="0" err="1" smtClean="0"/>
              <a:t>len</a:t>
            </a:r>
            <a:r>
              <a:rPr lang="fr-FR" sz="2200" b="1" i="1" dirty="0" smtClean="0"/>
              <a:t>(</a:t>
            </a:r>
            <a:r>
              <a:rPr lang="fr-FR" sz="2200" dirty="0" smtClean="0"/>
              <a:t>&lt;</a:t>
            </a:r>
            <a:r>
              <a:rPr lang="fr-FR" sz="2200" dirty="0" err="1" smtClean="0"/>
              <a:t>sequence</a:t>
            </a:r>
            <a:r>
              <a:rPr lang="fr-FR" sz="2200" dirty="0" smtClean="0"/>
              <a:t>&gt;</a:t>
            </a:r>
            <a:r>
              <a:rPr lang="fr-FR" sz="2200" b="1" i="1" dirty="0" smtClean="0"/>
              <a:t>)</a:t>
            </a:r>
          </a:p>
          <a:p>
            <a:r>
              <a:rPr lang="fr-FR" sz="2200" dirty="0" smtClean="0"/>
              <a:t>Accès aux éléments par </a:t>
            </a:r>
            <a:r>
              <a:rPr lang="fr-FR" sz="2200" b="1" i="1" dirty="0" smtClean="0"/>
              <a:t>[</a:t>
            </a:r>
            <a:r>
              <a:rPr lang="fr-FR" sz="2200" dirty="0" smtClean="0"/>
              <a:t>&lt;indice&gt;</a:t>
            </a:r>
            <a:r>
              <a:rPr lang="fr-FR" sz="2200" b="1" i="1" dirty="0" smtClean="0"/>
              <a:t>]</a:t>
            </a:r>
          </a:p>
          <a:p>
            <a:r>
              <a:rPr lang="fr-FR" sz="2200" dirty="0" smtClean="0"/>
              <a:t>Le premier élément a l'indice </a:t>
            </a:r>
            <a:r>
              <a:rPr lang="fr-FR" sz="2200" b="1" i="1" dirty="0" smtClean="0"/>
              <a:t>0</a:t>
            </a:r>
          </a:p>
          <a:p>
            <a:r>
              <a:rPr lang="fr-FR" sz="2200" dirty="0" smtClean="0"/>
              <a:t>Le dernier élément a l'indice </a:t>
            </a:r>
            <a:r>
              <a:rPr lang="fr-FR" sz="2200" b="1" i="1" dirty="0" err="1" smtClean="0"/>
              <a:t>len</a:t>
            </a:r>
            <a:r>
              <a:rPr lang="fr-FR" sz="2200" b="1" i="1" dirty="0" smtClean="0"/>
              <a:t>(</a:t>
            </a:r>
            <a:r>
              <a:rPr lang="fr-FR" sz="2200" dirty="0" smtClean="0"/>
              <a:t>&lt;</a:t>
            </a:r>
            <a:r>
              <a:rPr lang="fr-FR" sz="2200" dirty="0" err="1" smtClean="0"/>
              <a:t>sequence</a:t>
            </a:r>
            <a:r>
              <a:rPr lang="fr-FR" sz="2200" dirty="0" smtClean="0"/>
              <a:t>&gt;</a:t>
            </a:r>
            <a:r>
              <a:rPr lang="fr-FR" sz="2200" b="1" i="1" dirty="0" smtClean="0"/>
              <a:t>)</a:t>
            </a:r>
            <a:r>
              <a:rPr lang="fr-FR" sz="2200" dirty="0" smtClean="0"/>
              <a:t>-1 ou </a:t>
            </a:r>
            <a:r>
              <a:rPr lang="fr-FR" sz="2200" b="1" i="1" dirty="0" smtClean="0"/>
              <a:t>-1</a:t>
            </a:r>
          </a:p>
          <a:p>
            <a:r>
              <a:rPr lang="fr-FR" sz="2200" dirty="0" smtClean="0"/>
              <a:t>On peut extraire une tranche en donnant un indice de départ, un indice de fin (exclus), et éventuellement un pas, séparé par des </a:t>
            </a:r>
            <a:r>
              <a:rPr lang="fr-FR" sz="2200" b="1" i="1" dirty="0" smtClean="0"/>
              <a:t>:</a:t>
            </a:r>
          </a:p>
          <a:p>
            <a:r>
              <a:rPr lang="fr-FR" sz="2200" dirty="0" smtClean="0"/>
              <a:t>Les mauvais indices induisent une exception </a:t>
            </a:r>
            <a:r>
              <a:rPr lang="fr-FR" sz="2200" b="1" i="1" dirty="0" err="1" smtClean="0"/>
              <a:t>IndexError</a:t>
            </a:r>
            <a:endParaRPr lang="fr-FR" sz="2200" b="1" i="1" dirty="0" smtClean="0"/>
          </a:p>
        </p:txBody>
      </p:sp>
      <p:sp>
        <p:nvSpPr>
          <p:cNvPr id="5" name="ZoneTexte 4"/>
          <p:cNvSpPr txBox="1"/>
          <p:nvPr/>
        </p:nvSpPr>
        <p:spPr>
          <a:xfrm>
            <a:off x="5615608" y="1124744"/>
            <a:ext cx="2988840" cy="545031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li = ( 1, 2, 3, 4 )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len</a:t>
            </a:r>
            <a:r>
              <a:rPr lang="fr-FR" sz="2000" dirty="0" smtClean="0"/>
              <a:t>(li)</a:t>
            </a:r>
          </a:p>
          <a:p>
            <a:r>
              <a:rPr lang="fr-FR" sz="2000" dirty="0" smtClean="0"/>
              <a:t>4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l[0]</a:t>
            </a:r>
          </a:p>
          <a:p>
            <a:r>
              <a:rPr lang="fr-FR" sz="2000" dirty="0" smtClean="0"/>
              <a:t>1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li[-1]</a:t>
            </a:r>
          </a:p>
          <a:p>
            <a:r>
              <a:rPr lang="fr-FR" sz="2000" dirty="0" smtClean="0"/>
              <a:t>4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li[0:2]</a:t>
            </a:r>
          </a:p>
          <a:p>
            <a:r>
              <a:rPr lang="fr-FR" sz="2000" dirty="0" smtClean="0"/>
              <a:t>(1, 2)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li[:2]</a:t>
            </a:r>
          </a:p>
          <a:p>
            <a:r>
              <a:rPr lang="fr-FR" sz="2000" dirty="0" smtClean="0"/>
              <a:t>(1, 2)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li[1:]</a:t>
            </a:r>
          </a:p>
          <a:p>
            <a:r>
              <a:rPr lang="fr-FR" sz="2000" dirty="0" smtClean="0"/>
              <a:t>(2, 3, 4)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li[::2]</a:t>
            </a:r>
          </a:p>
          <a:p>
            <a:r>
              <a:rPr lang="fr-FR" sz="2000" dirty="0" smtClean="0"/>
              <a:t>(1, 3)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li[3:0:-2]</a:t>
            </a:r>
          </a:p>
          <a:p>
            <a:r>
              <a:rPr lang="fr-FR" sz="2000" dirty="0" smtClean="0"/>
              <a:t>(4,2)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smtClean="0"/>
              <a:t>Chaînes de caractères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68760"/>
            <a:ext cx="4762872" cy="5112568"/>
          </a:xfrm>
        </p:spPr>
        <p:txBody>
          <a:bodyPr>
            <a:normAutofit lnSpcReduction="10000"/>
          </a:bodyPr>
          <a:lstStyle/>
          <a:p>
            <a:r>
              <a:rPr lang="fr-FR" sz="2200" dirty="0" smtClean="0"/>
              <a:t>Opérateurs + et *</a:t>
            </a:r>
          </a:p>
          <a:p>
            <a:r>
              <a:rPr lang="fr-FR" sz="2200" dirty="0" err="1" smtClean="0"/>
              <a:t>Quatres</a:t>
            </a:r>
            <a:r>
              <a:rPr lang="fr-FR" sz="2200" dirty="0" smtClean="0"/>
              <a:t> sortes de littéraux</a:t>
            </a:r>
          </a:p>
          <a:p>
            <a:r>
              <a:rPr lang="fr-FR" sz="2200" dirty="0" smtClean="0"/>
              <a:t>Pas de différence entre ' et "</a:t>
            </a:r>
          </a:p>
          <a:p>
            <a:r>
              <a:rPr lang="fr-FR" sz="2200" dirty="0" smtClean="0"/>
              <a:t>Utilisation habituelle du \</a:t>
            </a:r>
          </a:p>
          <a:p>
            <a:r>
              <a:rPr lang="fr-FR" sz="2200" dirty="0" smtClean="0"/>
              <a:t>Accès aux lettres par [], mais interdiction de la modifier : toutes les méthodes ou fonctions applicables aux chaines de caractères retournent une copie modifiée de l'originale.</a:t>
            </a:r>
          </a:p>
          <a:p>
            <a:r>
              <a:rPr lang="fr-FR" sz="2200" dirty="0" smtClean="0"/>
              <a:t>En Python 2 : on utilise les fonctions du module </a:t>
            </a:r>
            <a:r>
              <a:rPr lang="fr-FR" sz="2200" b="1" i="1" dirty="0" smtClean="0"/>
              <a:t>string</a:t>
            </a:r>
            <a:r>
              <a:rPr lang="fr-FR" sz="2200" dirty="0" smtClean="0"/>
              <a:t>.</a:t>
            </a:r>
          </a:p>
          <a:p>
            <a:r>
              <a:rPr lang="fr-FR" sz="2200" dirty="0" smtClean="0"/>
              <a:t>En Python 3 : on utilise les méthodes des objets de type </a:t>
            </a:r>
            <a:r>
              <a:rPr lang="fr-FR" sz="2200" b="1" i="1" dirty="0" err="1" smtClean="0"/>
              <a:t>str</a:t>
            </a:r>
            <a:r>
              <a:rPr lang="fr-FR" sz="2200" dirty="0" smtClean="0"/>
              <a:t>.</a:t>
            </a:r>
          </a:p>
          <a:p>
            <a:pPr lvl="1"/>
            <a:endParaRPr lang="fr-FR" sz="2200" dirty="0" smtClean="0"/>
          </a:p>
        </p:txBody>
      </p:sp>
      <p:sp>
        <p:nvSpPr>
          <p:cNvPr id="4" name="ZoneTexte 3"/>
          <p:cNvSpPr txBox="1"/>
          <p:nvPr/>
        </p:nvSpPr>
        <p:spPr>
          <a:xfrm>
            <a:off x="5292080" y="1268760"/>
            <a:ext cx="3528392" cy="206476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s1 = "premier sorte"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s2 = </a:t>
            </a:r>
            <a:r>
              <a:rPr lang="fr-FR" sz="2000" dirty="0" err="1" smtClean="0"/>
              <a:t>r"deuxième</a:t>
            </a:r>
            <a:r>
              <a:rPr lang="fr-FR" sz="2000" dirty="0" smtClean="0"/>
              <a:t> sorte"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s3 = """</a:t>
            </a:r>
          </a:p>
          <a:p>
            <a:r>
              <a:rPr lang="fr-FR" sz="2000" dirty="0" smtClean="0"/>
              <a:t>Troisième sorte</a:t>
            </a:r>
          </a:p>
          <a:p>
            <a:r>
              <a:rPr lang="fr-FR" sz="2000" dirty="0" smtClean="0"/>
              <a:t>Multi-ligne</a:t>
            </a:r>
          </a:p>
          <a:p>
            <a:r>
              <a:rPr lang="fr-FR" sz="2000" dirty="0" smtClean="0"/>
              <a:t>"""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5292080" y="4149080"/>
            <a:ext cx="3528392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s4 = </a:t>
            </a:r>
            <a:r>
              <a:rPr lang="fr-FR" sz="2000" dirty="0" err="1" smtClean="0"/>
              <a:t>u"quatrième</a:t>
            </a:r>
            <a:r>
              <a:rPr lang="fr-FR" sz="2000" dirty="0" smtClean="0"/>
              <a:t> sorte"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5292080" y="5567410"/>
            <a:ext cx="3528392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s4 = </a:t>
            </a:r>
            <a:r>
              <a:rPr lang="fr-FR" sz="2000" dirty="0" err="1" smtClean="0"/>
              <a:t>b"quatrième</a:t>
            </a:r>
            <a:r>
              <a:rPr lang="fr-FR" sz="2000" dirty="0" smtClean="0"/>
              <a:t> sorte"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8336682" y="3911226"/>
            <a:ext cx="627806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i="1" dirty="0" smtClean="0"/>
              <a:t>2.7</a:t>
            </a:r>
            <a:endParaRPr lang="fr-FR" sz="2000" i="1" dirty="0"/>
          </a:p>
        </p:txBody>
      </p:sp>
      <p:sp>
        <p:nvSpPr>
          <p:cNvPr id="10" name="ZoneTexte 9"/>
          <p:cNvSpPr txBox="1"/>
          <p:nvPr/>
        </p:nvSpPr>
        <p:spPr>
          <a:xfrm>
            <a:off x="8336682" y="5301208"/>
            <a:ext cx="627806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i="1" dirty="0" smtClean="0"/>
              <a:t>3.2</a:t>
            </a:r>
            <a:endParaRPr lang="fr-FR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smtClean="0"/>
              <a:t>Modification des listes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62165"/>
          </a:xfrm>
        </p:spPr>
        <p:txBody>
          <a:bodyPr>
            <a:normAutofit/>
          </a:bodyPr>
          <a:lstStyle/>
          <a:p>
            <a:r>
              <a:rPr lang="fr-FR" sz="2200" dirty="0" smtClean="0"/>
              <a:t>Modifier un ou plusieurs éléments</a:t>
            </a:r>
          </a:p>
          <a:p>
            <a:pPr lvl="1"/>
            <a:r>
              <a:rPr lang="fr-FR" sz="2200" dirty="0" smtClean="0"/>
              <a:t>l[i] = x</a:t>
            </a:r>
          </a:p>
          <a:p>
            <a:pPr lvl="1"/>
            <a:r>
              <a:rPr lang="fr-FR" sz="2200" dirty="0" smtClean="0"/>
              <a:t>l[</a:t>
            </a:r>
            <a:r>
              <a:rPr lang="fr-FR" sz="2200" dirty="0" err="1" smtClean="0"/>
              <a:t>i:j:k</a:t>
            </a:r>
            <a:r>
              <a:rPr lang="fr-FR" sz="2200" dirty="0" smtClean="0"/>
              <a:t>] = t</a:t>
            </a:r>
          </a:p>
          <a:p>
            <a:r>
              <a:rPr lang="fr-FR" sz="2200" dirty="0" smtClean="0"/>
              <a:t>Supprimer un ou plusieurs éléments </a:t>
            </a:r>
          </a:p>
          <a:p>
            <a:pPr lvl="1"/>
            <a:r>
              <a:rPr lang="fr-FR" sz="2200" dirty="0" err="1" smtClean="0"/>
              <a:t>del</a:t>
            </a:r>
            <a:r>
              <a:rPr lang="fr-FR" sz="2200" dirty="0" smtClean="0"/>
              <a:t> l[i]</a:t>
            </a:r>
          </a:p>
          <a:p>
            <a:pPr lvl="1"/>
            <a:r>
              <a:rPr lang="fr-FR" sz="2200" dirty="0" smtClean="0"/>
              <a:t>l[i] = []</a:t>
            </a:r>
          </a:p>
          <a:p>
            <a:pPr lvl="1"/>
            <a:r>
              <a:rPr lang="fr-FR" sz="2200" dirty="0" err="1" smtClean="0"/>
              <a:t>del</a:t>
            </a:r>
            <a:r>
              <a:rPr lang="fr-FR" sz="2200" dirty="0" smtClean="0"/>
              <a:t> l[</a:t>
            </a:r>
            <a:r>
              <a:rPr lang="fr-FR" sz="2200" dirty="0" err="1" smtClean="0"/>
              <a:t>i:j:k</a:t>
            </a:r>
            <a:r>
              <a:rPr lang="fr-FR" sz="2200" dirty="0" smtClean="0"/>
              <a:t>]</a:t>
            </a:r>
          </a:p>
          <a:p>
            <a:r>
              <a:rPr lang="fr-FR" sz="2200" dirty="0" smtClean="0"/>
              <a:t>Ajouter un élément ou une liste</a:t>
            </a:r>
          </a:p>
          <a:p>
            <a:pPr lvl="1"/>
            <a:r>
              <a:rPr lang="fr-FR" sz="2200" dirty="0" err="1" smtClean="0"/>
              <a:t>l.append</a:t>
            </a:r>
            <a:r>
              <a:rPr lang="fr-FR" sz="2200" dirty="0" smtClean="0"/>
              <a:t>(x)</a:t>
            </a:r>
          </a:p>
          <a:p>
            <a:pPr lvl="1"/>
            <a:r>
              <a:rPr lang="fr-FR" sz="2200" dirty="0" err="1" smtClean="0"/>
              <a:t>l.insert</a:t>
            </a:r>
            <a:r>
              <a:rPr lang="fr-FR" sz="2200" dirty="0" smtClean="0"/>
              <a:t>(</a:t>
            </a:r>
            <a:r>
              <a:rPr lang="fr-FR" sz="2200" dirty="0" err="1" smtClean="0"/>
              <a:t>i,x</a:t>
            </a:r>
            <a:r>
              <a:rPr lang="fr-FR" sz="2200" dirty="0" smtClean="0"/>
              <a:t>)</a:t>
            </a:r>
          </a:p>
          <a:p>
            <a:pPr lvl="1"/>
            <a:r>
              <a:rPr lang="fr-FR" sz="2200" dirty="0" err="1" smtClean="0"/>
              <a:t>l.extend</a:t>
            </a:r>
            <a:r>
              <a:rPr lang="fr-FR" sz="2200" dirty="0" smtClean="0"/>
              <a:t>(t)</a:t>
            </a:r>
          </a:p>
          <a:p>
            <a:r>
              <a:rPr lang="fr-FR" sz="2200" dirty="0" smtClean="0"/>
              <a:t>Diverses méthodes : reverse(), sort()…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6263680" y="1124744"/>
            <a:ext cx="2556792" cy="545031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li = [ 1, 2, 3, 4 ]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li[0:3:2] = [ -1,-2]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li</a:t>
            </a:r>
          </a:p>
          <a:p>
            <a:r>
              <a:rPr lang="fr-FR" sz="2000" dirty="0" smtClean="0"/>
              <a:t>[ -1, 2, -2, 4 ]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del</a:t>
            </a:r>
            <a:r>
              <a:rPr lang="fr-FR" sz="2000" dirty="0" smtClean="0"/>
              <a:t> li[:2]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li</a:t>
            </a:r>
          </a:p>
          <a:p>
            <a:r>
              <a:rPr lang="fr-FR" sz="2000" dirty="0" smtClean="0"/>
              <a:t>[ -2, 4 ]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li.insert</a:t>
            </a:r>
            <a:r>
              <a:rPr lang="fr-FR" sz="2000" dirty="0" smtClean="0"/>
              <a:t>(1,None)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li</a:t>
            </a:r>
          </a:p>
          <a:p>
            <a:r>
              <a:rPr lang="fr-FR" sz="2000" dirty="0" smtClean="0"/>
              <a:t>[ -2, None, 4 ]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li.extend</a:t>
            </a:r>
            <a:r>
              <a:rPr lang="fr-FR" sz="2000" dirty="0" smtClean="0"/>
              <a:t>( [ 1, 2 ] )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li</a:t>
            </a:r>
          </a:p>
          <a:p>
            <a:r>
              <a:rPr lang="fr-FR" sz="2000" dirty="0" smtClean="0"/>
              <a:t>[ -2, None, 4, 1, 2 ]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li.sort</a:t>
            </a:r>
            <a:r>
              <a:rPr lang="fr-FR" sz="2000" dirty="0" smtClean="0"/>
              <a:t>()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li.reverse</a:t>
            </a:r>
            <a:r>
              <a:rPr lang="fr-FR" sz="2000" dirty="0" smtClean="0"/>
              <a:t>()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li</a:t>
            </a:r>
          </a:p>
          <a:p>
            <a:r>
              <a:rPr lang="fr-FR" sz="2000" dirty="0" smtClean="0"/>
              <a:t>[ 4, 2, 1, -2, None 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err="1" smtClean="0"/>
              <a:t>Tuples</a:t>
            </a:r>
            <a:endParaRPr lang="fr-FR" dirty="0" smtClean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68760"/>
            <a:ext cx="4834880" cy="4862165"/>
          </a:xfrm>
        </p:spPr>
        <p:txBody>
          <a:bodyPr>
            <a:normAutofit lnSpcReduction="10000"/>
          </a:bodyPr>
          <a:lstStyle/>
          <a:p>
            <a:r>
              <a:rPr lang="fr-FR" sz="2200" dirty="0" smtClean="0"/>
              <a:t>('a', 'b', 'c')</a:t>
            </a:r>
          </a:p>
          <a:p>
            <a:r>
              <a:rPr lang="fr-FR" sz="2200" dirty="0" smtClean="0"/>
              <a:t>Non modifiables et optimisés en conséquence.</a:t>
            </a:r>
          </a:p>
          <a:p>
            <a:r>
              <a:rPr lang="fr-FR" sz="2200" dirty="0" smtClean="0"/>
              <a:t>Souvent utilisés implicitement, notamment dans les instructions qui reposent sur un ensemble de valeurs séparées par des virgules. </a:t>
            </a:r>
          </a:p>
          <a:p>
            <a:r>
              <a:rPr lang="fr-FR" sz="2200" b="1" dirty="0" smtClean="0"/>
              <a:t>ATTENTION</a:t>
            </a:r>
            <a:r>
              <a:rPr lang="fr-FR" sz="2200" dirty="0" smtClean="0"/>
              <a:t>: les parenthèses sont aussi utilisées pour grouper des éléments dans une expression. Pour éviter certaines </a:t>
            </a:r>
            <a:r>
              <a:rPr lang="fr-FR" sz="2200" dirty="0" err="1" smtClean="0"/>
              <a:t>ambiguités</a:t>
            </a:r>
            <a:r>
              <a:rPr lang="fr-FR" sz="2200" dirty="0" smtClean="0"/>
              <a:t>, quand un </a:t>
            </a:r>
            <a:r>
              <a:rPr lang="fr-FR" sz="2200" dirty="0" err="1" smtClean="0"/>
              <a:t>tuple</a:t>
            </a:r>
            <a:r>
              <a:rPr lang="fr-FR" sz="2200" dirty="0" smtClean="0"/>
              <a:t> ne contient qu'un seul élément, on laisse une virgule avant la parenthèse fermante.</a:t>
            </a:r>
          </a:p>
          <a:p>
            <a:pPr lvl="1"/>
            <a:endParaRPr lang="fr-FR" sz="2200" dirty="0" smtClean="0"/>
          </a:p>
        </p:txBody>
      </p:sp>
      <p:sp>
        <p:nvSpPr>
          <p:cNvPr id="4" name="ZoneTexte 3"/>
          <p:cNvSpPr txBox="1"/>
          <p:nvPr/>
        </p:nvSpPr>
        <p:spPr>
          <a:xfrm>
            <a:off x="5868144" y="1124744"/>
            <a:ext cx="2880320" cy="545031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l = ['t','o','t','o']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tpl</a:t>
            </a:r>
            <a:r>
              <a:rPr lang="fr-FR" sz="2000" dirty="0" smtClean="0"/>
              <a:t> = </a:t>
            </a:r>
            <a:r>
              <a:rPr lang="fr-FR" sz="2000" dirty="0" err="1" smtClean="0"/>
              <a:t>tuple</a:t>
            </a:r>
            <a:r>
              <a:rPr lang="fr-FR" sz="2000" dirty="0" smtClean="0"/>
              <a:t>(l)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tpl</a:t>
            </a:r>
            <a:r>
              <a:rPr lang="fr-FR" sz="2000" dirty="0" smtClean="0"/>
              <a:t>[0]</a:t>
            </a:r>
          </a:p>
          <a:p>
            <a:r>
              <a:rPr lang="fr-FR" sz="2000" dirty="0" smtClean="0"/>
              <a:t>'t'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s = 'toto'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tpl</a:t>
            </a:r>
            <a:r>
              <a:rPr lang="fr-FR" sz="2000" dirty="0" smtClean="0"/>
              <a:t> = </a:t>
            </a:r>
            <a:r>
              <a:rPr lang="fr-FR" sz="2000" dirty="0" err="1" smtClean="0"/>
              <a:t>tuple</a:t>
            </a:r>
            <a:r>
              <a:rPr lang="fr-FR" sz="2000" dirty="0" smtClean="0"/>
              <a:t>(s)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tpl</a:t>
            </a:r>
            <a:r>
              <a:rPr lang="fr-FR" sz="2000" dirty="0" smtClean="0"/>
              <a:t>[0]</a:t>
            </a:r>
          </a:p>
          <a:p>
            <a:r>
              <a:rPr lang="fr-FR" sz="2000" dirty="0" smtClean="0"/>
              <a:t>'t'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tpl</a:t>
            </a:r>
            <a:r>
              <a:rPr lang="fr-FR" sz="2000" dirty="0" smtClean="0"/>
              <a:t> = ( 'toto', 'tutu' )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tpl</a:t>
            </a:r>
            <a:r>
              <a:rPr lang="fr-FR" sz="2000" dirty="0" smtClean="0"/>
              <a:t>[0]</a:t>
            </a:r>
          </a:p>
          <a:p>
            <a:r>
              <a:rPr lang="fr-FR" sz="2000" dirty="0" smtClean="0"/>
              <a:t>'toto'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tpl</a:t>
            </a:r>
            <a:r>
              <a:rPr lang="fr-FR" sz="2000" dirty="0" smtClean="0"/>
              <a:t> = ('toto')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tpl</a:t>
            </a:r>
            <a:r>
              <a:rPr lang="fr-FR" sz="2000" dirty="0" smtClean="0"/>
              <a:t>[0]</a:t>
            </a:r>
          </a:p>
          <a:p>
            <a:r>
              <a:rPr lang="fr-FR" sz="2000" dirty="0" smtClean="0"/>
              <a:t>'t'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tpl</a:t>
            </a:r>
            <a:r>
              <a:rPr lang="fr-FR" sz="2000" dirty="0" smtClean="0"/>
              <a:t> = ('toto',)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tpl</a:t>
            </a:r>
            <a:r>
              <a:rPr lang="fr-FR" sz="2000" dirty="0" smtClean="0"/>
              <a:t>[0]</a:t>
            </a:r>
          </a:p>
          <a:p>
            <a:r>
              <a:rPr lang="fr-FR" sz="2000" dirty="0" smtClean="0"/>
              <a:t>'toto'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éseau">
  <a:themeElements>
    <a:clrScheme name="Réseau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Résea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éseau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4556</TotalTime>
  <Words>1314</Words>
  <Application>Microsoft Office PowerPoint</Application>
  <PresentationFormat>Affichage à l'écran (4:3)</PresentationFormat>
  <Paragraphs>229</Paragraphs>
  <Slides>12</Slides>
  <Notes>12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Réseau</vt:lpstr>
      <vt:lpstr>Bases Python</vt:lpstr>
      <vt:lpstr>Vue d'ensemble</vt:lpstr>
      <vt:lpstr>Entiers</vt:lpstr>
      <vt:lpstr>Réels et complexes</vt:lpstr>
      <vt:lpstr>Opérations numériques</vt:lpstr>
      <vt:lpstr>Séquences (str, tuple, list)</vt:lpstr>
      <vt:lpstr>Chaînes de caractères</vt:lpstr>
      <vt:lpstr>Modification des listes</vt:lpstr>
      <vt:lpstr>Tuples</vt:lpstr>
      <vt:lpstr>Dictionnaires</vt:lpstr>
      <vt:lpstr>Quelques Autres</vt:lpstr>
      <vt:lpstr>Exercices</vt:lpstr>
    </vt:vector>
  </TitlesOfParts>
  <Company>CNRS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Cvs &amp; Subversion</dc:title>
  <dc:creator>David Chamont</dc:creator>
  <cp:lastModifiedBy>David Chamont</cp:lastModifiedBy>
  <cp:revision>256</cp:revision>
  <dcterms:created xsi:type="dcterms:W3CDTF">2007-10-24T08:45:24Z</dcterms:created>
  <dcterms:modified xsi:type="dcterms:W3CDTF">2011-09-20T06:54:59Z</dcterms:modified>
</cp:coreProperties>
</file>