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notesMasterIdLst>
    <p:notesMasterId r:id="rId13"/>
  </p:notesMasterIdLst>
  <p:sldIdLst>
    <p:sldId id="256" r:id="rId2"/>
    <p:sldId id="274" r:id="rId3"/>
    <p:sldId id="283" r:id="rId4"/>
    <p:sldId id="275" r:id="rId5"/>
    <p:sldId id="276" r:id="rId6"/>
    <p:sldId id="280" r:id="rId7"/>
    <p:sldId id="282" r:id="rId8"/>
    <p:sldId id="281" r:id="rId9"/>
    <p:sldId id="278" r:id="rId10"/>
    <p:sldId id="285" r:id="rId11"/>
    <p:sldId id="277" r:id="rId12"/>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9522" autoAdjust="0"/>
    <p:restoredTop sz="71079" autoAdjust="0"/>
  </p:normalViewPr>
  <p:slideViewPr>
    <p:cSldViewPr>
      <p:cViewPr>
        <p:scale>
          <a:sx n="66" d="100"/>
          <a:sy n="66" d="100"/>
        </p:scale>
        <p:origin x="-141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1710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92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10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1710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1710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E58524E-C036-4D84-8B0D-D9A71C24393F}"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p>
            <a:fld id="{10CC6683-6F1E-4184-8B9B-8565EDA9006D}" type="slidenum">
              <a:rPr lang="fr-FR" smtClean="0"/>
              <a:pPr/>
              <a:t>1</a:t>
            </a:fld>
            <a:endParaRPr lang="fr-FR" smtClean="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p:spPr>
        <p:txBody>
          <a:bodyPr/>
          <a:lstStyle/>
          <a:p>
            <a:pPr eaLnBrk="1" hangingPunct="1"/>
            <a:r>
              <a:rPr lang="fr-FR" dirty="0" smtClean="0"/>
              <a:t>A revoir</a:t>
            </a:r>
            <a:r>
              <a:rPr lang="fr-FR" baseline="0" dirty="0" smtClean="0"/>
              <a:t> :</a:t>
            </a:r>
          </a:p>
          <a:p>
            <a:pPr eaLnBrk="1" hangingPunct="1"/>
            <a:r>
              <a:rPr lang="fr-FR" baseline="0" dirty="0" smtClean="0"/>
              <a:t>*) pour les débutants, faire l'impasse sur la réutilisation des objets entiers et le "</a:t>
            </a:r>
            <a:r>
              <a:rPr lang="fr-FR" baseline="0" dirty="0" err="1" smtClean="0"/>
              <a:t>is</a:t>
            </a:r>
            <a:r>
              <a:rPr lang="fr-FR" baseline="0" dirty="0" smtClean="0"/>
              <a:t>" (peut-être classer "</a:t>
            </a:r>
            <a:r>
              <a:rPr lang="fr-FR" baseline="0" dirty="0" err="1" smtClean="0"/>
              <a:t>is</a:t>
            </a:r>
            <a:r>
              <a:rPr lang="fr-FR" baseline="0" dirty="0" smtClean="0"/>
              <a:t>" dans les pièges).</a:t>
            </a:r>
          </a:p>
          <a:p>
            <a:pPr eaLnBrk="1" hangingPunct="1"/>
            <a:r>
              <a:rPr lang="fr-FR" baseline="0" dirty="0" smtClean="0"/>
              <a:t>*) refaire les démos en "animations"</a:t>
            </a:r>
          </a:p>
          <a:p>
            <a:pPr eaLnBrk="1" hangingPunct="1"/>
            <a:r>
              <a:rPr lang="fr-FR" baseline="0" dirty="0" smtClean="0"/>
              <a:t>*) parler de "</a:t>
            </a:r>
            <a:r>
              <a:rPr lang="fr-FR" baseline="0" dirty="0" err="1" smtClean="0"/>
              <a:t>shallow</a:t>
            </a:r>
            <a:r>
              <a:rPr lang="fr-FR" baseline="0" dirty="0" smtClean="0"/>
              <a:t> copy" et "</a:t>
            </a:r>
            <a:r>
              <a:rPr lang="fr-FR" baseline="0" dirty="0" err="1" smtClean="0"/>
              <a:t>deep</a:t>
            </a:r>
            <a:r>
              <a:rPr lang="fr-FR" baseline="0" smtClean="0"/>
              <a:t> copy".</a:t>
            </a:r>
            <a:endParaRPr lang="fr-FR"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r>
              <a:rPr lang="fr-FR" dirty="0" smtClean="0"/>
              <a:t>On notera</a:t>
            </a:r>
            <a:r>
              <a:rPr lang="fr-FR" baseline="0" dirty="0" smtClean="0"/>
              <a:t> :</a:t>
            </a:r>
          </a:p>
          <a:p>
            <a:pPr>
              <a:buFont typeface="Arial" pitchFamily="34" charset="0"/>
              <a:buChar char="•"/>
            </a:pPr>
            <a:r>
              <a:rPr lang="fr-FR" baseline="0" dirty="0" smtClean="0"/>
              <a:t> ** : puissance</a:t>
            </a:r>
          </a:p>
          <a:p>
            <a:pPr>
              <a:buFont typeface="Arial" pitchFamily="34" charset="0"/>
              <a:buChar char="•"/>
            </a:pPr>
            <a:r>
              <a:rPr lang="fr-FR" baseline="0" dirty="0" smtClean="0"/>
              <a:t> / et //</a:t>
            </a:r>
          </a:p>
          <a:p>
            <a:pPr>
              <a:buFont typeface="Arial" pitchFamily="34" charset="0"/>
              <a:buChar char="•"/>
            </a:pPr>
            <a:r>
              <a:rPr lang="fr-FR" baseline="0" dirty="0" smtClean="0"/>
              <a:t> % avec une string à gauche : formatage</a:t>
            </a:r>
          </a:p>
          <a:p>
            <a:pPr>
              <a:buFont typeface="Arial" pitchFamily="34" charset="0"/>
              <a:buNone/>
            </a:pPr>
            <a:endParaRPr lang="fr-FR" dirty="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10</a:t>
            </a:fld>
            <a:endParaRPr 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r>
              <a:rPr lang="fr-FR" dirty="0" smtClean="0"/>
              <a:t>En python 2 : </a:t>
            </a:r>
            <a:r>
              <a:rPr lang="fr-FR" dirty="0" err="1" smtClean="0"/>
              <a:t>print</a:t>
            </a:r>
            <a:r>
              <a:rPr lang="fr-FR" dirty="0" smtClean="0"/>
              <a:t> et </a:t>
            </a:r>
            <a:r>
              <a:rPr lang="fr-FR" dirty="0" err="1" smtClean="0"/>
              <a:t>exec</a:t>
            </a:r>
            <a:r>
              <a:rPr lang="fr-FR" dirty="0" smtClean="0"/>
              <a:t> étaient des mots-clés.</a:t>
            </a:r>
            <a:endParaRPr lang="fr-FR" dirty="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11</a:t>
            </a:fld>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pPr>
              <a:buFont typeface="Arial" pitchFamily="34" charset="0"/>
              <a:buNone/>
            </a:pPr>
            <a:endParaRPr lang="fr-FR" dirty="0" smtClean="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2</a:t>
            </a:fld>
            <a:endParaRPr 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pPr>
              <a:buFont typeface="Arial" pitchFamily="34" charset="0"/>
              <a:buChar char="•"/>
            </a:pPr>
            <a:r>
              <a:rPr lang="fr-FR" dirty="0" smtClean="0"/>
              <a:t>Semi-interprété : interprété</a:t>
            </a:r>
            <a:r>
              <a:rPr lang="fr-FR" baseline="0" dirty="0" smtClean="0"/>
              <a:t>, mais compilé au vol dans un langage spécifique à chaque interpréteur (</a:t>
            </a:r>
            <a:r>
              <a:rPr lang="fr-FR" baseline="0" dirty="0" err="1" smtClean="0"/>
              <a:t>CPython</a:t>
            </a:r>
            <a:r>
              <a:rPr lang="fr-FR" baseline="0" dirty="0" smtClean="0"/>
              <a:t>, </a:t>
            </a:r>
            <a:r>
              <a:rPr lang="fr-FR" baseline="0" dirty="0" err="1" smtClean="0"/>
              <a:t>Jython</a:t>
            </a:r>
            <a:r>
              <a:rPr lang="fr-FR" baseline="0" dirty="0" smtClean="0"/>
              <a:t>, </a:t>
            </a:r>
            <a:r>
              <a:rPr lang="fr-FR" baseline="0" dirty="0" err="1" smtClean="0"/>
              <a:t>IronPython</a:t>
            </a:r>
            <a:r>
              <a:rPr lang="fr-FR" baseline="0" dirty="0" smtClean="0"/>
              <a:t>)</a:t>
            </a:r>
          </a:p>
          <a:p>
            <a:pPr>
              <a:buFont typeface="Arial" pitchFamily="34" charset="0"/>
              <a:buChar char="•"/>
            </a:pPr>
            <a:r>
              <a:rPr lang="fr-FR" baseline="0" dirty="0" smtClean="0"/>
              <a:t>Orienté Objet : les objets sont instances de classes, tout est objet, et il y a l'héritage public.</a:t>
            </a:r>
            <a:endParaRPr lang="fr-FR" dirty="0" smtClean="0"/>
          </a:p>
          <a:p>
            <a:pPr>
              <a:buFont typeface="Arial" pitchFamily="34" charset="0"/>
              <a:buChar char="•"/>
            </a:pPr>
            <a:r>
              <a:rPr lang="fr-FR" dirty="0" smtClean="0"/>
              <a:t>Typage</a:t>
            </a:r>
          </a:p>
          <a:p>
            <a:pPr lvl="1">
              <a:buFont typeface="Arial" pitchFamily="34" charset="0"/>
              <a:buChar char="•"/>
            </a:pPr>
            <a:r>
              <a:rPr lang="fr-FR" baseline="0" dirty="0" smtClean="0"/>
              <a:t>fort : refus d'additionner des pommes et des poires, ni de transformer implicitement un type dans un autre.</a:t>
            </a:r>
          </a:p>
          <a:p>
            <a:pPr lvl="1">
              <a:buFont typeface="Arial" pitchFamily="34" charset="0"/>
              <a:buChar char="•"/>
            </a:pPr>
            <a:r>
              <a:rPr lang="fr-FR" baseline="0" dirty="0" smtClean="0"/>
              <a:t>dynamique : le type est attaché aux objets, pas aux références vers ces objets.</a:t>
            </a:r>
          </a:p>
          <a:p>
            <a:pPr lvl="1">
              <a:buFont typeface="Arial" pitchFamily="34" charset="0"/>
              <a:buChar char="•"/>
            </a:pPr>
            <a:r>
              <a:rPr lang="fr-FR" baseline="0" dirty="0" err="1" smtClean="0"/>
              <a:t>Duck</a:t>
            </a:r>
            <a:r>
              <a:rPr lang="fr-FR" baseline="0" dirty="0" smtClean="0"/>
              <a:t>-</a:t>
            </a:r>
            <a:r>
              <a:rPr lang="fr-FR" baseline="0" dirty="0" err="1" smtClean="0"/>
              <a:t>typing</a:t>
            </a:r>
            <a:r>
              <a:rPr lang="fr-FR" baseline="0" dirty="0" smtClean="0"/>
              <a:t> : </a:t>
            </a:r>
            <a:r>
              <a:rPr lang="fr-FR" dirty="0" smtClean="0"/>
              <a:t>si je vois un animal qui vole comme un canard, cancane comme un canard, et nage comme un canard, alors j'appelle cet oiseau un canard. Une fonction peut</a:t>
            </a:r>
            <a:r>
              <a:rPr lang="fr-FR" baseline="0" dirty="0" smtClean="0"/>
              <a:t> utiliser n'importe quel objet, du moment qu'il propose l'interface attendue. (Effet comparable aux </a:t>
            </a:r>
            <a:r>
              <a:rPr lang="fr-FR" baseline="0" dirty="0" err="1" smtClean="0"/>
              <a:t>templates</a:t>
            </a:r>
            <a:r>
              <a:rPr lang="fr-FR" baseline="0" dirty="0" smtClean="0"/>
              <a:t> C++, en plus simple).</a:t>
            </a:r>
          </a:p>
          <a:p>
            <a:pPr lvl="1">
              <a:buFont typeface="Arial" pitchFamily="34" charset="0"/>
              <a:buChar char="•"/>
            </a:pPr>
            <a:r>
              <a:rPr lang="fr-FR" baseline="0" dirty="0" smtClean="0"/>
              <a:t>Introspectif : on peut avoir des infos en direct sur les types, voire les modifier pendant l'</a:t>
            </a:r>
            <a:r>
              <a:rPr lang="fr-FR" baseline="0" dirty="0" err="1" smtClean="0"/>
              <a:t>éxécution</a:t>
            </a:r>
            <a:r>
              <a:rPr lang="fr-FR" baseline="0" dirty="0" smtClean="0"/>
              <a:t>…</a:t>
            </a:r>
          </a:p>
          <a:p>
            <a:pPr lvl="1">
              <a:buFont typeface="Arial" pitchFamily="34" charset="0"/>
              <a:buChar char="•"/>
            </a:pPr>
            <a:r>
              <a:rPr lang="fr-FR" baseline="0" dirty="0" smtClean="0"/>
              <a:t>Gestions de la mémoire : les variables sont des références vers les objets, et les copies ne copient en général que la référence, pas l'objet. Les objets qui ne sont plus référencés sont automatiquement récupérés par le ramasse-miette</a:t>
            </a:r>
          </a:p>
          <a:p>
            <a:pPr lvl="0">
              <a:buFont typeface="Arial" pitchFamily="34" charset="0"/>
              <a:buChar char="•"/>
            </a:pPr>
            <a:r>
              <a:rPr lang="fr-FR" baseline="0" dirty="0" smtClean="0"/>
              <a:t>A mentionner éventuellement : des possibilités de programmation "fonctionnelle".</a:t>
            </a:r>
          </a:p>
          <a:p>
            <a:pPr lvl="0">
              <a:buFont typeface="Arial" pitchFamily="34" charset="0"/>
              <a:buChar char="•"/>
            </a:pPr>
            <a:r>
              <a:rPr lang="fr-FR" b="1" baseline="0" dirty="0" smtClean="0"/>
              <a:t>Python pour le calcul scientifique </a:t>
            </a:r>
            <a:r>
              <a:rPr lang="fr-FR" baseline="0" dirty="0" smtClean="0"/>
              <a:t>:</a:t>
            </a:r>
          </a:p>
          <a:p>
            <a:pPr lvl="1">
              <a:buFont typeface="Arial" pitchFamily="34" charset="0"/>
              <a:buChar char="•"/>
            </a:pPr>
            <a:r>
              <a:rPr lang="fr-FR" baseline="0" dirty="0" smtClean="0"/>
              <a:t>Permet de prototyper rapidement</a:t>
            </a:r>
          </a:p>
          <a:p>
            <a:pPr lvl="1">
              <a:buFont typeface="Arial" pitchFamily="34" charset="0"/>
              <a:buChar char="•"/>
            </a:pPr>
            <a:r>
              <a:rPr lang="fr-FR" baseline="0" dirty="0" smtClean="0"/>
              <a:t>On peut accélérer les parties sensibles avec des modules C ou C++ .</a:t>
            </a:r>
          </a:p>
          <a:p>
            <a:pPr lvl="1">
              <a:buFont typeface="Arial" pitchFamily="34" charset="0"/>
              <a:buChar char="•"/>
            </a:pPr>
            <a:r>
              <a:rPr lang="fr-FR" baseline="0" dirty="0" smtClean="0"/>
              <a:t>Bibliothèques numériques de plus en plus fournies (</a:t>
            </a:r>
            <a:r>
              <a:rPr lang="fr-FR" baseline="0" dirty="0" err="1" smtClean="0"/>
              <a:t>NumPy</a:t>
            </a:r>
            <a:r>
              <a:rPr lang="fr-FR" baseline="0" dirty="0" smtClean="0"/>
              <a:t>, </a:t>
            </a:r>
            <a:r>
              <a:rPr lang="fr-FR" baseline="0" dirty="0" err="1" smtClean="0"/>
              <a:t>SciPy</a:t>
            </a:r>
            <a:r>
              <a:rPr lang="fr-FR" baseline="0" dirty="0" smtClean="0"/>
              <a:t>).</a:t>
            </a:r>
            <a:endParaRPr lang="fr-FR" dirty="0" smtClean="0"/>
          </a:p>
          <a:p>
            <a:pPr>
              <a:buFont typeface="Arial" pitchFamily="34" charset="0"/>
              <a:buChar char="•"/>
            </a:pPr>
            <a:r>
              <a:rPr lang="fr-FR" dirty="0" smtClean="0"/>
              <a:t>Les prétentions originales sont devenues discutables</a:t>
            </a:r>
            <a:r>
              <a:rPr lang="fr-FR" baseline="0" dirty="0" smtClean="0"/>
              <a:t> :</a:t>
            </a:r>
          </a:p>
          <a:p>
            <a:pPr lvl="1">
              <a:buFont typeface="Arial" pitchFamily="34" charset="0"/>
              <a:buChar char="•"/>
            </a:pPr>
            <a:r>
              <a:rPr lang="fr-FR" baseline="0" dirty="0" smtClean="0"/>
              <a:t>simplicité</a:t>
            </a:r>
          </a:p>
          <a:p>
            <a:pPr lvl="1">
              <a:buFont typeface="Arial" pitchFamily="34" charset="0"/>
              <a:buChar char="•"/>
            </a:pPr>
            <a:r>
              <a:rPr lang="fr-FR" baseline="0" dirty="0" smtClean="0"/>
              <a:t>typage fort</a:t>
            </a:r>
          </a:p>
          <a:p>
            <a:pPr lvl="1">
              <a:buFont typeface="Arial" pitchFamily="34" charset="0"/>
              <a:buChar char="•"/>
            </a:pPr>
            <a:r>
              <a:rPr lang="fr-FR" baseline="0" dirty="0" smtClean="0"/>
              <a:t>une seule façon de faire chaque chose….</a:t>
            </a:r>
            <a:endParaRPr lang="fr-FR" dirty="0" smtClean="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3</a:t>
            </a:fld>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r>
              <a:rPr lang="fr-FR" dirty="0" smtClean="0"/>
              <a:t>.</a:t>
            </a:r>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4</a:t>
            </a:fld>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pPr>
              <a:buFont typeface="Arial" pitchFamily="34" charset="0"/>
              <a:buChar char="•"/>
            </a:pPr>
            <a:r>
              <a:rPr lang="fr-FR" dirty="0" smtClean="0"/>
              <a:t>Les</a:t>
            </a:r>
            <a:r>
              <a:rPr lang="fr-FR" baseline="0" dirty="0" smtClean="0"/>
              <a:t> caractères non-ascii sont autorisés depuis Python3… à éviter !!</a:t>
            </a:r>
          </a:p>
          <a:p>
            <a:pPr>
              <a:buFont typeface="Arial" pitchFamily="34" charset="0"/>
              <a:buChar char="•"/>
            </a:pPr>
            <a:endParaRPr lang="fr-FR" dirty="0" smtClean="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5</a:t>
            </a:fld>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pPr>
              <a:buFont typeface="Arial" pitchFamily="34" charset="0"/>
              <a:buChar char="•"/>
            </a:pPr>
            <a:r>
              <a:rPr lang="fr-FR" dirty="0" err="1" smtClean="0"/>
              <a:t>dictionaires</a:t>
            </a:r>
            <a:r>
              <a:rPr lang="fr-FR" dirty="0" smtClean="0"/>
              <a:t> !!</a:t>
            </a:r>
          </a:p>
          <a:p>
            <a:pPr>
              <a:buFont typeface="Arial" pitchFamily="34" charset="0"/>
              <a:buChar char="•"/>
            </a:pPr>
            <a:r>
              <a:rPr lang="fr-FR" dirty="0" smtClean="0"/>
              <a:t>on</a:t>
            </a:r>
            <a:r>
              <a:rPr lang="fr-FR" baseline="0" dirty="0" smtClean="0"/>
              <a:t> peut mélanger des torchons et des serviettes</a:t>
            </a:r>
          </a:p>
          <a:p>
            <a:pPr>
              <a:buFont typeface="Arial" pitchFamily="34" charset="0"/>
              <a:buChar char="•"/>
            </a:pPr>
            <a:r>
              <a:rPr lang="fr-FR" baseline="0" dirty="0" smtClean="0"/>
              <a:t>on peut imbriquer les collections</a:t>
            </a:r>
            <a:endParaRPr lang="fr-FR" dirty="0" smtClean="0"/>
          </a:p>
          <a:p>
            <a:pPr>
              <a:buFont typeface="Arial" pitchFamily="34" charset="0"/>
              <a:buChar char="•"/>
            </a:pPr>
            <a:r>
              <a:rPr lang="fr-FR" baseline="0" dirty="0" smtClean="0"/>
              <a:t>Objet None</a:t>
            </a:r>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6</a:t>
            </a:fld>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r>
              <a:rPr lang="fr-FR" baseline="0" dirty="0" smtClean="0"/>
              <a:t>Expression : booléen ou nombre, considéré comme </a:t>
            </a:r>
            <a:r>
              <a:rPr lang="fr-FR" baseline="0" dirty="0" err="1" smtClean="0"/>
              <a:t>True</a:t>
            </a:r>
            <a:r>
              <a:rPr lang="fr-FR" baseline="0" dirty="0" smtClean="0"/>
              <a:t> si différent de 0.</a:t>
            </a:r>
          </a:p>
          <a:p>
            <a:r>
              <a:rPr lang="fr-FR" baseline="0" dirty="0" smtClean="0"/>
              <a:t>For attend un </a:t>
            </a:r>
            <a:r>
              <a:rPr lang="fr-FR" b="1" baseline="0" dirty="0" err="1" smtClean="0"/>
              <a:t>itérateur</a:t>
            </a:r>
            <a:endParaRPr lang="fr-FR" b="1" baseline="0" dirty="0" smtClean="0"/>
          </a:p>
          <a:p>
            <a:r>
              <a:rPr lang="fr-FR" b="0" baseline="0" dirty="0" smtClean="0"/>
              <a:t>Très déconseillé de modifier la séquence sur laquelle on itère</a:t>
            </a:r>
          </a:p>
          <a:p>
            <a:r>
              <a:rPr lang="fr-FR" b="0" baseline="0" dirty="0" smtClean="0"/>
              <a:t>En python 2, on préfèrera </a:t>
            </a:r>
            <a:r>
              <a:rPr lang="fr-FR" b="0" baseline="0" dirty="0" err="1" smtClean="0"/>
              <a:t>xrange</a:t>
            </a:r>
            <a:r>
              <a:rPr lang="fr-FR" b="0" baseline="0" dirty="0" smtClean="0"/>
              <a:t> plutôt que range.</a:t>
            </a:r>
          </a:p>
          <a:p>
            <a:r>
              <a:rPr lang="fr-FR" b="0" baseline="0" dirty="0" smtClean="0"/>
              <a:t>Pas de </a:t>
            </a:r>
            <a:r>
              <a:rPr lang="fr-FR" b="0" baseline="0" dirty="0" err="1" smtClean="0"/>
              <a:t>switch</a:t>
            </a:r>
            <a:r>
              <a:rPr lang="fr-FR" b="0" baseline="0" dirty="0" smtClean="0"/>
              <a:t>.</a:t>
            </a:r>
          </a:p>
          <a:p>
            <a:endParaRPr lang="fr-FR" b="0" baseline="0" dirty="0" smtClean="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7</a:t>
            </a:fld>
            <a:endParaRPr 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endParaRPr lang="fr-FR" baseline="0" dirty="0" smtClean="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8</a:t>
            </a:fld>
            <a:endParaRPr 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r>
              <a:rPr lang="fr-FR" dirty="0" smtClean="0"/>
              <a:t>On notera</a:t>
            </a:r>
            <a:r>
              <a:rPr lang="fr-FR" baseline="0" dirty="0" smtClean="0"/>
              <a:t> :</a:t>
            </a:r>
          </a:p>
          <a:p>
            <a:pPr>
              <a:buFont typeface="Arial" pitchFamily="34" charset="0"/>
              <a:buChar char="•"/>
            </a:pPr>
            <a:r>
              <a:rPr lang="fr-FR" baseline="0" dirty="0" smtClean="0"/>
              <a:t> ** : puissance</a:t>
            </a:r>
          </a:p>
          <a:p>
            <a:pPr>
              <a:buFont typeface="Arial" pitchFamily="34" charset="0"/>
              <a:buChar char="•"/>
            </a:pPr>
            <a:r>
              <a:rPr lang="fr-FR" baseline="0" dirty="0" smtClean="0"/>
              <a:t> / et //</a:t>
            </a:r>
          </a:p>
          <a:p>
            <a:pPr>
              <a:buFont typeface="Arial" pitchFamily="34" charset="0"/>
              <a:buChar char="•"/>
            </a:pPr>
            <a:r>
              <a:rPr lang="fr-FR" baseline="0" dirty="0" smtClean="0"/>
              <a:t> % avec une string à gauche : formatage</a:t>
            </a:r>
          </a:p>
          <a:p>
            <a:pPr>
              <a:buFont typeface="Arial" pitchFamily="34" charset="0"/>
              <a:buNone/>
            </a:pPr>
            <a:endParaRPr lang="fr-FR" dirty="0"/>
          </a:p>
        </p:txBody>
      </p:sp>
      <p:sp>
        <p:nvSpPr>
          <p:cNvPr id="11268" name="Espace réservé du numéro de diapositive 3"/>
          <p:cNvSpPr>
            <a:spLocks noGrp="1"/>
          </p:cNvSpPr>
          <p:nvPr>
            <p:ph type="sldNum" sz="quarter" idx="5"/>
          </p:nvPr>
        </p:nvSpPr>
        <p:spPr>
          <a:noFill/>
        </p:spPr>
        <p:txBody>
          <a:bodyPr/>
          <a:lstStyle/>
          <a:p>
            <a:fld id="{A7A9322D-3F07-4831-B0A6-507EA89B26A9}" type="slidenum">
              <a:rPr lang="fr-FR" smtClean="0"/>
              <a:pPr/>
              <a:t>9</a:t>
            </a:fld>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Line 2"/>
          <p:cNvSpPr>
            <a:spLocks noChangeShapeType="1"/>
          </p:cNvSpPr>
          <p:nvPr/>
        </p:nvSpPr>
        <p:spPr bwMode="auto">
          <a:xfrm flipH="1">
            <a:off x="6973888" y="571480"/>
            <a:ext cx="0" cy="5715040"/>
          </a:xfrm>
          <a:prstGeom prst="line">
            <a:avLst/>
          </a:prstGeom>
          <a:noFill/>
          <a:ln w="12700">
            <a:solidFill>
              <a:schemeClr val="tx1"/>
            </a:solidFill>
            <a:round/>
            <a:headEnd/>
            <a:tailEnd/>
          </a:ln>
          <a:effectLst>
            <a:softEdge rad="12700"/>
          </a:effectLst>
          <a:scene3d>
            <a:camera prst="orthographicFront"/>
            <a:lightRig rig="threePt" dir="t"/>
          </a:scene3d>
          <a:sp3d>
            <a:bevelT prst="slope"/>
          </a:sp3d>
        </p:spPr>
        <p:txBody>
          <a:bodyPr/>
          <a:lstStyle/>
          <a:p>
            <a:pPr>
              <a:defRPr/>
            </a:pPr>
            <a:endParaRPr lang="fr-FR"/>
          </a:p>
        </p:txBody>
      </p:sp>
      <p:sp>
        <p:nvSpPr>
          <p:cNvPr id="5" name="Line 40"/>
          <p:cNvSpPr>
            <a:spLocks noChangeShapeType="1"/>
          </p:cNvSpPr>
          <p:nvPr/>
        </p:nvSpPr>
        <p:spPr bwMode="auto">
          <a:xfrm>
            <a:off x="500034" y="2687638"/>
            <a:ext cx="8143932" cy="0"/>
          </a:xfrm>
          <a:prstGeom prst="line">
            <a:avLst/>
          </a:prstGeom>
          <a:noFill/>
          <a:ln w="12700">
            <a:solidFill>
              <a:schemeClr val="tx1"/>
            </a:solidFill>
            <a:round/>
            <a:headEnd/>
            <a:tailEnd/>
          </a:ln>
          <a:effectLst>
            <a:softEdge rad="12700"/>
          </a:effectLst>
          <a:scene3d>
            <a:camera prst="orthographicFront"/>
            <a:lightRig rig="threePt" dir="t"/>
          </a:scene3d>
          <a:sp3d>
            <a:bevelT prst="slope"/>
          </a:sp3d>
        </p:spPr>
        <p:txBody>
          <a:bodyPr/>
          <a:lstStyle/>
          <a:p>
            <a:pPr>
              <a:defRPr/>
            </a:pPr>
            <a:endParaRPr lang="fr-FR"/>
          </a:p>
        </p:txBody>
      </p:sp>
      <p:pic>
        <p:nvPicPr>
          <p:cNvPr id="6" name="Image 11" descr="logo_llr.gif"/>
          <p:cNvPicPr>
            <a:picLocks noChangeAspect="1"/>
          </p:cNvPicPr>
          <p:nvPr userDrawn="1"/>
        </p:nvPicPr>
        <p:blipFill>
          <a:blip r:embed="rId2" cstate="print"/>
          <a:srcRect/>
          <a:stretch>
            <a:fillRect/>
          </a:stretch>
        </p:blipFill>
        <p:spPr bwMode="auto">
          <a:xfrm>
            <a:off x="7215188" y="3000375"/>
            <a:ext cx="1257300" cy="571500"/>
          </a:xfrm>
          <a:prstGeom prst="rect">
            <a:avLst/>
          </a:prstGeom>
          <a:noFill/>
          <a:ln w="9525">
            <a:noFill/>
            <a:miter lim="800000"/>
            <a:headEnd/>
            <a:tailEnd/>
          </a:ln>
        </p:spPr>
      </p:pic>
      <p:sp>
        <p:nvSpPr>
          <p:cNvPr id="169987" name="Rectangle 3"/>
          <p:cNvSpPr>
            <a:spLocks noGrp="1" noChangeArrowheads="1"/>
          </p:cNvSpPr>
          <p:nvPr>
            <p:ph type="ctrTitle"/>
          </p:nvPr>
        </p:nvSpPr>
        <p:spPr>
          <a:xfrm>
            <a:off x="285720" y="571480"/>
            <a:ext cx="6424610" cy="1847848"/>
          </a:xfrm>
        </p:spPr>
        <p:txBody>
          <a:bodyPr/>
          <a:lstStyle>
            <a:lvl1pPr algn="r">
              <a:defRPr sz="4800"/>
            </a:lvl1pPr>
          </a:lstStyle>
          <a:p>
            <a:r>
              <a:rPr lang="fr-FR" altLang="en-US"/>
              <a:t>Cliquez pour modifier le style du titre</a:t>
            </a:r>
          </a:p>
        </p:txBody>
      </p:sp>
      <p:sp>
        <p:nvSpPr>
          <p:cNvPr id="169988" name="Rectangle 4"/>
          <p:cNvSpPr>
            <a:spLocks noGrp="1" noChangeArrowheads="1"/>
          </p:cNvSpPr>
          <p:nvPr>
            <p:ph type="subTitle" idx="1"/>
          </p:nvPr>
        </p:nvSpPr>
        <p:spPr>
          <a:xfrm>
            <a:off x="285720" y="3000372"/>
            <a:ext cx="6429420" cy="2362200"/>
          </a:xfrm>
        </p:spPr>
        <p:txBody>
          <a:bodyPr/>
          <a:lstStyle>
            <a:lvl1pPr marL="0" indent="0" algn="r">
              <a:buFont typeface="Wingdings" pitchFamily="2" charset="2"/>
              <a:buNone/>
              <a:defRPr sz="3200"/>
            </a:lvl1pPr>
          </a:lstStyle>
          <a:p>
            <a:r>
              <a:rPr lang="fr-FR" altLang="en-US"/>
              <a:t>Cliquez pour modifier le style des sous-titres du masque</a:t>
            </a:r>
          </a:p>
        </p:txBody>
      </p:sp>
      <p:sp>
        <p:nvSpPr>
          <p:cNvPr id="7" name="Rectangle 5"/>
          <p:cNvSpPr>
            <a:spLocks noGrp="1" noChangeArrowheads="1"/>
          </p:cNvSpPr>
          <p:nvPr>
            <p:ph type="dt" sz="half" idx="10"/>
          </p:nvPr>
        </p:nvSpPr>
        <p:spPr/>
        <p:txBody>
          <a:bodyPr/>
          <a:lstStyle>
            <a:lvl1pPr>
              <a:defRPr/>
            </a:lvl1pPr>
          </a:lstStyle>
          <a:p>
            <a:pPr>
              <a:defRPr/>
            </a:pPr>
            <a:endParaRPr lang="fr-FR" altLang="en-US"/>
          </a:p>
        </p:txBody>
      </p:sp>
      <p:sp>
        <p:nvSpPr>
          <p:cNvPr id="8" name="Rectangle 6"/>
          <p:cNvSpPr>
            <a:spLocks noGrp="1" noChangeArrowheads="1"/>
          </p:cNvSpPr>
          <p:nvPr>
            <p:ph type="ftr" sz="quarter" idx="11"/>
          </p:nvPr>
        </p:nvSpPr>
        <p:spPr/>
        <p:txBody>
          <a:bodyPr/>
          <a:lstStyle>
            <a:lvl1pPr>
              <a:defRPr/>
            </a:lvl1pPr>
          </a:lstStyle>
          <a:p>
            <a:pPr>
              <a:defRPr/>
            </a:pPr>
            <a:endParaRPr lang="fr-FR" altLang="en-US"/>
          </a:p>
        </p:txBody>
      </p:sp>
      <p:sp>
        <p:nvSpPr>
          <p:cNvPr id="9" name="Rectangle 7"/>
          <p:cNvSpPr>
            <a:spLocks noGrp="1" noChangeArrowheads="1"/>
          </p:cNvSpPr>
          <p:nvPr>
            <p:ph type="sldNum" sz="quarter" idx="12"/>
          </p:nvPr>
        </p:nvSpPr>
        <p:spPr/>
        <p:txBody>
          <a:bodyPr/>
          <a:lstStyle>
            <a:lvl1pPr>
              <a:defRPr/>
            </a:lvl1pPr>
          </a:lstStyle>
          <a:p>
            <a:pPr>
              <a:defRPr/>
            </a:pPr>
            <a:fld id="{C5964382-F14F-4C47-A7E8-17624B6F09E1}" type="slidenum">
              <a:rPr lang="fr-FR" altLang="en-US"/>
              <a:pPr>
                <a:defRPr/>
              </a:pPr>
              <a:t>‹N°›</a:t>
            </a:fld>
            <a:endParaRPr lang="fr-F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6" name="Rectangle 7"/>
          <p:cNvSpPr>
            <a:spLocks noGrp="1" noChangeArrowheads="1"/>
          </p:cNvSpPr>
          <p:nvPr>
            <p:ph type="sldNum" sz="quarter" idx="12"/>
          </p:nvPr>
        </p:nvSpPr>
        <p:spPr>
          <a:ln/>
        </p:spPr>
        <p:txBody>
          <a:bodyPr/>
          <a:lstStyle>
            <a:lvl1pPr>
              <a:defRPr/>
            </a:lvl1pPr>
          </a:lstStyle>
          <a:p>
            <a:pPr>
              <a:defRPr/>
            </a:pPr>
            <a:fld id="{CC5EFE27-752E-49A2-8820-6CB557F3D2EE}" type="slidenum">
              <a:rPr lang="fr-FR" altLang="en-US"/>
              <a:pPr>
                <a:defRPr/>
              </a:pPr>
              <a:t>‹N°›</a:t>
            </a:fld>
            <a:endParaRPr lang="fr-F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122238"/>
            <a:ext cx="2057400" cy="6008687"/>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22238"/>
            <a:ext cx="6019800" cy="6008687"/>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6" name="Rectangle 7"/>
          <p:cNvSpPr>
            <a:spLocks noGrp="1" noChangeArrowheads="1"/>
          </p:cNvSpPr>
          <p:nvPr>
            <p:ph type="sldNum" sz="quarter" idx="12"/>
          </p:nvPr>
        </p:nvSpPr>
        <p:spPr>
          <a:ln/>
        </p:spPr>
        <p:txBody>
          <a:bodyPr/>
          <a:lstStyle>
            <a:lvl1pPr>
              <a:defRPr/>
            </a:lvl1pPr>
          </a:lstStyle>
          <a:p>
            <a:pPr>
              <a:defRPr/>
            </a:pPr>
            <a:fld id="{A708A52A-0544-4F26-A0EC-CD9053EE112A}" type="slidenum">
              <a:rPr lang="fr-FR" altLang="en-US"/>
              <a:pPr>
                <a:defRPr/>
              </a:pPr>
              <a:t>‹N°›</a:t>
            </a:fld>
            <a:endParaRPr lang="fr-F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6" name="Rectangle 7"/>
          <p:cNvSpPr>
            <a:spLocks noGrp="1" noChangeArrowheads="1"/>
          </p:cNvSpPr>
          <p:nvPr>
            <p:ph type="sldNum" sz="quarter" idx="12"/>
          </p:nvPr>
        </p:nvSpPr>
        <p:spPr>
          <a:ln/>
        </p:spPr>
        <p:txBody>
          <a:bodyPr/>
          <a:lstStyle>
            <a:lvl1pPr>
              <a:defRPr/>
            </a:lvl1pPr>
          </a:lstStyle>
          <a:p>
            <a:pPr>
              <a:defRPr/>
            </a:pPr>
            <a:fld id="{5A90F187-7F8E-4582-AAC4-B5C198F701BA}" type="slidenum">
              <a:rPr lang="fr-FR" altLang="en-US"/>
              <a:pPr>
                <a:defRPr/>
              </a:pPr>
              <a:t>‹N°›</a:t>
            </a:fld>
            <a:endParaRPr lang="fr-F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6" name="Rectangle 7"/>
          <p:cNvSpPr>
            <a:spLocks noGrp="1" noChangeArrowheads="1"/>
          </p:cNvSpPr>
          <p:nvPr>
            <p:ph type="sldNum" sz="quarter" idx="12"/>
          </p:nvPr>
        </p:nvSpPr>
        <p:spPr>
          <a:ln/>
        </p:spPr>
        <p:txBody>
          <a:bodyPr/>
          <a:lstStyle>
            <a:lvl1pPr>
              <a:defRPr/>
            </a:lvl1pPr>
          </a:lstStyle>
          <a:p>
            <a:pPr>
              <a:defRPr/>
            </a:pPr>
            <a:fld id="{9057F132-23C0-473C-937C-934DCBDABF77}" type="slidenum">
              <a:rPr lang="fr-FR" altLang="en-US"/>
              <a:pPr>
                <a:defRPr/>
              </a:pPr>
              <a:t>‹N°›</a:t>
            </a:fld>
            <a:endParaRPr lang="fr-F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7" name="Rectangle 7"/>
          <p:cNvSpPr>
            <a:spLocks noGrp="1" noChangeArrowheads="1"/>
          </p:cNvSpPr>
          <p:nvPr>
            <p:ph type="sldNum" sz="quarter" idx="12"/>
          </p:nvPr>
        </p:nvSpPr>
        <p:spPr>
          <a:ln/>
        </p:spPr>
        <p:txBody>
          <a:bodyPr/>
          <a:lstStyle>
            <a:lvl1pPr>
              <a:defRPr/>
            </a:lvl1pPr>
          </a:lstStyle>
          <a:p>
            <a:pPr>
              <a:defRPr/>
            </a:pPr>
            <a:fld id="{9547D9A6-4875-42FC-B338-497C96D6C7FF}" type="slidenum">
              <a:rPr lang="fr-FR" altLang="en-US"/>
              <a:pPr>
                <a:defRPr/>
              </a:pPr>
              <a:t>‹N°›</a:t>
            </a:fld>
            <a:endParaRPr lang="fr-F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9" name="Rectangle 7"/>
          <p:cNvSpPr>
            <a:spLocks noGrp="1" noChangeArrowheads="1"/>
          </p:cNvSpPr>
          <p:nvPr>
            <p:ph type="sldNum" sz="quarter" idx="12"/>
          </p:nvPr>
        </p:nvSpPr>
        <p:spPr>
          <a:ln/>
        </p:spPr>
        <p:txBody>
          <a:bodyPr/>
          <a:lstStyle>
            <a:lvl1pPr>
              <a:defRPr/>
            </a:lvl1pPr>
          </a:lstStyle>
          <a:p>
            <a:pPr>
              <a:defRPr/>
            </a:pPr>
            <a:fld id="{6F6F32AA-7DAA-4E16-B7BE-1E321A7C37D1}" type="slidenum">
              <a:rPr lang="fr-FR" altLang="en-US"/>
              <a:pPr>
                <a:defRPr/>
              </a:pPr>
              <a:t>‹N°›</a:t>
            </a:fld>
            <a:endParaRPr lang="fr-F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5" name="Rectangle 7"/>
          <p:cNvSpPr>
            <a:spLocks noGrp="1" noChangeArrowheads="1"/>
          </p:cNvSpPr>
          <p:nvPr>
            <p:ph type="sldNum" sz="quarter" idx="12"/>
          </p:nvPr>
        </p:nvSpPr>
        <p:spPr>
          <a:ln/>
        </p:spPr>
        <p:txBody>
          <a:bodyPr/>
          <a:lstStyle>
            <a:lvl1pPr>
              <a:defRPr/>
            </a:lvl1pPr>
          </a:lstStyle>
          <a:p>
            <a:pPr>
              <a:defRPr/>
            </a:pPr>
            <a:fld id="{552BA16C-99CC-4720-B868-765AFF1AB217}" type="slidenum">
              <a:rPr lang="fr-FR" altLang="en-US"/>
              <a:pPr>
                <a:defRPr/>
              </a:pPr>
              <a:t>‹N°›</a:t>
            </a:fld>
            <a:endParaRPr lang="fr-F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4" name="Rectangle 7"/>
          <p:cNvSpPr>
            <a:spLocks noGrp="1" noChangeArrowheads="1"/>
          </p:cNvSpPr>
          <p:nvPr>
            <p:ph type="sldNum" sz="quarter" idx="12"/>
          </p:nvPr>
        </p:nvSpPr>
        <p:spPr>
          <a:ln/>
        </p:spPr>
        <p:txBody>
          <a:bodyPr/>
          <a:lstStyle>
            <a:lvl1pPr>
              <a:defRPr/>
            </a:lvl1pPr>
          </a:lstStyle>
          <a:p>
            <a:pPr>
              <a:defRPr/>
            </a:pPr>
            <a:fld id="{12075FBF-9F90-4AAE-804D-15C098B94FDC}" type="slidenum">
              <a:rPr lang="fr-FR" altLang="en-US"/>
              <a:pPr>
                <a:defRPr/>
              </a:pPr>
              <a:t>‹N°›</a:t>
            </a:fld>
            <a:endParaRPr lang="fr-F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7" name="Rectangle 7"/>
          <p:cNvSpPr>
            <a:spLocks noGrp="1" noChangeArrowheads="1"/>
          </p:cNvSpPr>
          <p:nvPr>
            <p:ph type="sldNum" sz="quarter" idx="12"/>
          </p:nvPr>
        </p:nvSpPr>
        <p:spPr>
          <a:ln/>
        </p:spPr>
        <p:txBody>
          <a:bodyPr/>
          <a:lstStyle>
            <a:lvl1pPr>
              <a:defRPr/>
            </a:lvl1pPr>
          </a:lstStyle>
          <a:p>
            <a:pPr>
              <a:defRPr/>
            </a:pPr>
            <a:fld id="{C87676C8-5437-4ECC-A38D-9EC0A741776C}" type="slidenum">
              <a:rPr lang="fr-FR" altLang="en-US"/>
              <a:pPr>
                <a:defRPr/>
              </a:pPr>
              <a:t>‹N°›</a:t>
            </a:fld>
            <a:endParaRPr lang="fr-F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endParaRPr lang="fr-FR"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fr-FR" altLang="en-US"/>
          </a:p>
        </p:txBody>
      </p:sp>
      <p:sp>
        <p:nvSpPr>
          <p:cNvPr id="7" name="Rectangle 7"/>
          <p:cNvSpPr>
            <a:spLocks noGrp="1" noChangeArrowheads="1"/>
          </p:cNvSpPr>
          <p:nvPr>
            <p:ph type="sldNum" sz="quarter" idx="12"/>
          </p:nvPr>
        </p:nvSpPr>
        <p:spPr>
          <a:ln/>
        </p:spPr>
        <p:txBody>
          <a:bodyPr/>
          <a:lstStyle>
            <a:lvl1pPr>
              <a:defRPr/>
            </a:lvl1pPr>
          </a:lstStyle>
          <a:p>
            <a:pPr>
              <a:defRPr/>
            </a:pPr>
            <a:fld id="{8EF21AAD-ED5B-4837-A007-18E5A1F3B9E3}" type="slidenum">
              <a:rPr lang="fr-FR" altLang="en-US"/>
              <a:pPr>
                <a:defRPr/>
              </a:pPr>
              <a:t>‹N°›</a:t>
            </a:fld>
            <a:endParaRPr lang="fr-F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8962" name="Line 2"/>
          <p:cNvSpPr>
            <a:spLocks noChangeShapeType="1"/>
          </p:cNvSpPr>
          <p:nvPr/>
        </p:nvSpPr>
        <p:spPr bwMode="auto">
          <a:xfrm flipV="1">
            <a:off x="7572375" y="142875"/>
            <a:ext cx="0" cy="785813"/>
          </a:xfrm>
          <a:prstGeom prst="line">
            <a:avLst/>
          </a:prstGeom>
          <a:noFill/>
          <a:ln w="12700">
            <a:solidFill>
              <a:schemeClr val="tx1"/>
            </a:solidFill>
            <a:round/>
            <a:headEnd/>
            <a:tailEnd/>
          </a:ln>
          <a:effectLst/>
        </p:spPr>
        <p:txBody>
          <a:bodyPr/>
          <a:lstStyle/>
          <a:p>
            <a:pPr>
              <a:defRPr/>
            </a:pPr>
            <a:endParaRPr lang="fr-FR"/>
          </a:p>
        </p:txBody>
      </p:sp>
      <p:sp>
        <p:nvSpPr>
          <p:cNvPr id="1027" name="Rectangle 3"/>
          <p:cNvSpPr>
            <a:spLocks noGrp="1" noChangeArrowheads="1"/>
          </p:cNvSpPr>
          <p:nvPr>
            <p:ph type="title"/>
          </p:nvPr>
        </p:nvSpPr>
        <p:spPr bwMode="auto">
          <a:xfrm>
            <a:off x="457200" y="122238"/>
            <a:ext cx="7043738"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fr-FR" altLang="en-US" smtClean="0"/>
              <a:t>Cliquez pour modifier le style du titre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ltLang="en-US" smtClean="0"/>
              <a:t>Cliquez pour modifier les styles du texte du masque</a:t>
            </a:r>
          </a:p>
          <a:p>
            <a:pPr lvl="1"/>
            <a:r>
              <a:rPr lang="fr-FR" altLang="en-US" smtClean="0"/>
              <a:t>Deuxième niveau</a:t>
            </a:r>
          </a:p>
          <a:p>
            <a:pPr lvl="2"/>
            <a:r>
              <a:rPr lang="fr-FR" altLang="en-US" smtClean="0"/>
              <a:t>Troisième niveau</a:t>
            </a:r>
          </a:p>
          <a:p>
            <a:pPr lvl="3"/>
            <a:r>
              <a:rPr lang="fr-FR" altLang="en-US" smtClean="0"/>
              <a:t>Quatrième niveau</a:t>
            </a:r>
          </a:p>
          <a:p>
            <a:pPr lvl="4"/>
            <a:r>
              <a:rPr lang="fr-FR" altLang="en-US" smtClean="0"/>
              <a:t>Cinquième niveau</a:t>
            </a:r>
          </a:p>
        </p:txBody>
      </p:sp>
      <p:sp>
        <p:nvSpPr>
          <p:cNvPr id="168965"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pPr>
              <a:defRPr/>
            </a:pPr>
            <a:endParaRPr lang="fr-FR" altLang="en-US"/>
          </a:p>
        </p:txBody>
      </p:sp>
      <p:sp>
        <p:nvSpPr>
          <p:cNvPr id="168966"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pPr>
              <a:defRPr/>
            </a:pPr>
            <a:endParaRPr lang="fr-FR" altLang="en-US"/>
          </a:p>
        </p:txBody>
      </p:sp>
      <p:sp>
        <p:nvSpPr>
          <p:cNvPr id="168967"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BB0B6B1A-5602-4077-B3CF-0BE692A02A06}" type="slidenum">
              <a:rPr lang="fr-FR" altLang="en-US"/>
              <a:pPr>
                <a:defRPr/>
              </a:pPr>
              <a:t>‹N°›</a:t>
            </a:fld>
            <a:endParaRPr lang="fr-FR" altLang="en-US"/>
          </a:p>
        </p:txBody>
      </p:sp>
      <p:pic>
        <p:nvPicPr>
          <p:cNvPr id="1032" name="Image 39" descr="logo_llr.gif"/>
          <p:cNvPicPr>
            <a:picLocks noChangeAspect="1"/>
          </p:cNvPicPr>
          <p:nvPr userDrawn="1"/>
        </p:nvPicPr>
        <p:blipFill>
          <a:blip r:embed="rId13" cstate="print"/>
          <a:srcRect/>
          <a:stretch>
            <a:fillRect/>
          </a:stretch>
        </p:blipFill>
        <p:spPr bwMode="auto">
          <a:xfrm>
            <a:off x="7715250" y="214313"/>
            <a:ext cx="1257300" cy="571500"/>
          </a:xfrm>
          <a:prstGeom prst="rect">
            <a:avLst/>
          </a:prstGeom>
          <a:noFill/>
          <a:ln w="9525">
            <a:noFill/>
            <a:miter lim="800000"/>
            <a:headEnd/>
            <a:tailEnd/>
          </a:ln>
        </p:spPr>
      </p:pic>
      <p:cxnSp>
        <p:nvCxnSpPr>
          <p:cNvPr id="45" name="Connecteur droit 44"/>
          <p:cNvCxnSpPr/>
          <p:nvPr userDrawn="1"/>
        </p:nvCxnSpPr>
        <p:spPr>
          <a:xfrm>
            <a:off x="7572375" y="928688"/>
            <a:ext cx="1428750"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834"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iming>
    <p:tnLst>
      <p:par>
        <p:cTn id="1" dur="indefinite" restart="never" nodeType="tmRoot"/>
      </p:par>
    </p:tnLst>
  </p:timing>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14313" y="571500"/>
            <a:ext cx="6500812" cy="1928813"/>
          </a:xfrm>
        </p:spPr>
        <p:txBody>
          <a:bodyPr/>
          <a:lstStyle/>
          <a:p>
            <a:pPr eaLnBrk="1" hangingPunct="1"/>
            <a:r>
              <a:rPr lang="fr-FR" dirty="0" smtClean="0"/>
              <a:t>Bases Python</a:t>
            </a:r>
            <a:endParaRPr lang="fr-FR" dirty="0" smtClean="0"/>
          </a:p>
        </p:txBody>
      </p:sp>
      <p:sp>
        <p:nvSpPr>
          <p:cNvPr id="3075" name="Rectangle 3"/>
          <p:cNvSpPr>
            <a:spLocks noGrp="1" noChangeArrowheads="1"/>
          </p:cNvSpPr>
          <p:nvPr>
            <p:ph type="subTitle" idx="1"/>
          </p:nvPr>
        </p:nvSpPr>
        <p:spPr>
          <a:xfrm>
            <a:off x="214313" y="3000375"/>
            <a:ext cx="6534150" cy="3286125"/>
          </a:xfrm>
        </p:spPr>
        <p:txBody>
          <a:bodyPr/>
          <a:lstStyle/>
          <a:p>
            <a:pPr eaLnBrk="1" hangingPunct="1"/>
            <a:r>
              <a:rPr lang="fr-FR" sz="2800" dirty="0" smtClean="0"/>
              <a:t>Introduction</a:t>
            </a:r>
          </a:p>
          <a:p>
            <a:pPr eaLnBrk="1" hangingPunct="1"/>
            <a:r>
              <a:rPr lang="fr-FR" sz="1800" i="1" dirty="0" smtClean="0"/>
              <a:t/>
            </a:r>
            <a:br>
              <a:rPr lang="fr-FR" sz="1800" i="1" dirty="0" smtClean="0"/>
            </a:br>
            <a:r>
              <a:rPr lang="fr-FR" sz="1800" i="1" dirty="0" smtClean="0"/>
              <a:t>(d'après http://harold.e.free.fr/python/)</a:t>
            </a:r>
          </a:p>
          <a:p>
            <a:pPr eaLnBrk="1" hangingPunct="1"/>
            <a:r>
              <a:rPr lang="fr-FR" sz="1800" i="1" dirty="0" smtClean="0"/>
              <a:t>(et "Learning Python", de Mark Lutz)</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1295400"/>
          </a:xfrm>
        </p:spPr>
        <p:txBody>
          <a:bodyPr anchor="t"/>
          <a:lstStyle/>
          <a:p>
            <a:r>
              <a:rPr lang="fr-FR" dirty="0" smtClean="0"/>
              <a:t>Bibliothèque standard</a:t>
            </a:r>
          </a:p>
        </p:txBody>
      </p:sp>
      <p:sp>
        <p:nvSpPr>
          <p:cNvPr id="5" name="ZoneTexte 4"/>
          <p:cNvSpPr txBox="1"/>
          <p:nvPr/>
        </p:nvSpPr>
        <p:spPr>
          <a:xfrm>
            <a:off x="611560" y="1340769"/>
            <a:ext cx="5400600" cy="833663"/>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pPr>
              <a:buFont typeface="Arial" pitchFamily="34" charset="0"/>
              <a:buNone/>
            </a:pPr>
            <a:r>
              <a:rPr lang="en-US" sz="2000" b="1" dirty="0" smtClean="0"/>
              <a:t>import</a:t>
            </a:r>
            <a:r>
              <a:rPr lang="en-US" sz="2000" dirty="0" smtClean="0"/>
              <a:t> random</a:t>
            </a:r>
          </a:p>
          <a:p>
            <a:pPr>
              <a:buFont typeface="Arial" pitchFamily="34" charset="0"/>
              <a:buNone/>
            </a:pPr>
            <a:r>
              <a:rPr lang="en-US" sz="2000" dirty="0" err="1" smtClean="0"/>
              <a:t>rand_number</a:t>
            </a:r>
            <a:r>
              <a:rPr lang="en-US" sz="2000" dirty="0" smtClean="0"/>
              <a:t> = </a:t>
            </a:r>
            <a:r>
              <a:rPr lang="en-US" sz="2000" dirty="0" err="1" smtClean="0"/>
              <a:t>random.randint</a:t>
            </a:r>
            <a:r>
              <a:rPr lang="en-US" sz="2000" dirty="0" smtClean="0"/>
              <a:t>(1, 100)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1295400"/>
          </a:xfrm>
        </p:spPr>
        <p:txBody>
          <a:bodyPr anchor="t"/>
          <a:lstStyle/>
          <a:p>
            <a:r>
              <a:rPr lang="fr-FR" dirty="0" smtClean="0"/>
              <a:t>Mots-clés</a:t>
            </a:r>
          </a:p>
        </p:txBody>
      </p:sp>
      <p:sp>
        <p:nvSpPr>
          <p:cNvPr id="3" name="Espace réservé du contenu 2"/>
          <p:cNvSpPr>
            <a:spLocks noGrp="1"/>
          </p:cNvSpPr>
          <p:nvPr>
            <p:ph idx="1"/>
          </p:nvPr>
        </p:nvSpPr>
        <p:spPr>
          <a:xfrm>
            <a:off x="457200" y="1268760"/>
            <a:ext cx="8229600" cy="4862165"/>
          </a:xfrm>
        </p:spPr>
        <p:txBody>
          <a:bodyPr>
            <a:normAutofit/>
          </a:bodyPr>
          <a:lstStyle/>
          <a:p>
            <a:pPr>
              <a:buNone/>
            </a:pPr>
            <a:r>
              <a:rPr lang="en-US" sz="2200" dirty="0" smtClean="0"/>
              <a:t>pass</a:t>
            </a:r>
          </a:p>
          <a:p>
            <a:pPr>
              <a:buNone/>
            </a:pPr>
            <a:r>
              <a:rPr lang="en-US" sz="2200" dirty="0" smtClean="0"/>
              <a:t>None False True</a:t>
            </a:r>
          </a:p>
          <a:p>
            <a:pPr>
              <a:buNone/>
            </a:pPr>
            <a:r>
              <a:rPr lang="en-US" sz="2200" dirty="0" smtClean="0"/>
              <a:t>if </a:t>
            </a:r>
            <a:r>
              <a:rPr lang="en-US" sz="2200" dirty="0" err="1" smtClean="0"/>
              <a:t>elif</a:t>
            </a:r>
            <a:r>
              <a:rPr lang="en-US" sz="2200" dirty="0" smtClean="0"/>
              <a:t> else while for continue break</a:t>
            </a:r>
          </a:p>
          <a:p>
            <a:pPr>
              <a:buNone/>
            </a:pPr>
            <a:r>
              <a:rPr lang="en-US" sz="2200" dirty="0" smtClean="0"/>
              <a:t>is in and or not </a:t>
            </a:r>
          </a:p>
          <a:p>
            <a:pPr>
              <a:buNone/>
            </a:pPr>
            <a:r>
              <a:rPr lang="en-US" sz="2200" dirty="0" smtClean="0"/>
              <a:t>def return lambda yield</a:t>
            </a:r>
          </a:p>
          <a:p>
            <a:pPr>
              <a:buNone/>
            </a:pPr>
            <a:r>
              <a:rPr lang="en-US" sz="2200" dirty="0" smtClean="0"/>
              <a:t>del global </a:t>
            </a:r>
          </a:p>
          <a:p>
            <a:pPr>
              <a:buNone/>
            </a:pPr>
            <a:r>
              <a:rPr lang="en-US" sz="2200" dirty="0" smtClean="0"/>
              <a:t>class</a:t>
            </a:r>
          </a:p>
          <a:p>
            <a:pPr>
              <a:buNone/>
            </a:pPr>
            <a:r>
              <a:rPr lang="en-US" sz="2200" dirty="0" smtClean="0"/>
              <a:t>import as from</a:t>
            </a:r>
          </a:p>
          <a:p>
            <a:pPr>
              <a:buNone/>
            </a:pPr>
            <a:r>
              <a:rPr lang="en-US" sz="2200" dirty="0" smtClean="0"/>
              <a:t>assert try raise except finally with</a:t>
            </a:r>
          </a:p>
          <a:p>
            <a:pPr>
              <a:buNone/>
            </a:pPr>
            <a:r>
              <a:rPr lang="en-US" sz="2200" dirty="0" smtClean="0"/>
              <a:t>nonlocal</a:t>
            </a:r>
            <a:endParaRPr lang="fr-FR" sz="2200" dirty="0"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1295400"/>
          </a:xfrm>
        </p:spPr>
        <p:txBody>
          <a:bodyPr anchor="t"/>
          <a:lstStyle/>
          <a:p>
            <a:r>
              <a:rPr lang="fr-FR" dirty="0" smtClean="0"/>
              <a:t>Historique</a:t>
            </a:r>
          </a:p>
        </p:txBody>
      </p:sp>
      <p:sp>
        <p:nvSpPr>
          <p:cNvPr id="3" name="Espace réservé du contenu 2"/>
          <p:cNvSpPr>
            <a:spLocks noGrp="1"/>
          </p:cNvSpPr>
          <p:nvPr>
            <p:ph idx="1"/>
          </p:nvPr>
        </p:nvSpPr>
        <p:spPr>
          <a:xfrm>
            <a:off x="457200" y="1268760"/>
            <a:ext cx="8229600" cy="4862165"/>
          </a:xfrm>
        </p:spPr>
        <p:txBody>
          <a:bodyPr>
            <a:normAutofit/>
          </a:bodyPr>
          <a:lstStyle/>
          <a:p>
            <a:r>
              <a:rPr lang="fr-FR" sz="2200" dirty="0" smtClean="0"/>
              <a:t>Fin des années 80 : </a:t>
            </a:r>
            <a:r>
              <a:rPr lang="nl-NL" sz="2200" dirty="0" smtClean="0"/>
              <a:t>au sein du Centrum voor Wiskunde en Informatica (</a:t>
            </a:r>
            <a:r>
              <a:rPr lang="nl-NL" sz="2200" dirty="0" err="1" smtClean="0"/>
              <a:t>Pays-Bas</a:t>
            </a:r>
            <a:r>
              <a:rPr lang="nl-NL" sz="2200" dirty="0" smtClean="0"/>
              <a:t>), Guido van </a:t>
            </a:r>
            <a:r>
              <a:rPr lang="nl-NL" sz="2200" dirty="0" err="1" smtClean="0"/>
              <a:t>Rossum</a:t>
            </a:r>
            <a:r>
              <a:rPr lang="nl-NL" sz="2200" dirty="0" smtClean="0"/>
              <a:t> </a:t>
            </a:r>
            <a:r>
              <a:rPr lang="nl-NL" sz="2200" dirty="0" err="1" smtClean="0"/>
              <a:t>concoit</a:t>
            </a:r>
            <a:r>
              <a:rPr lang="nl-NL" sz="2200" dirty="0" smtClean="0"/>
              <a:t> </a:t>
            </a:r>
            <a:r>
              <a:rPr lang="nl-NL" sz="2200" dirty="0" err="1" smtClean="0"/>
              <a:t>un</a:t>
            </a:r>
            <a:r>
              <a:rPr lang="nl-NL" sz="2200" dirty="0" smtClean="0"/>
              <a:t> </a:t>
            </a:r>
            <a:r>
              <a:rPr lang="nl-NL" sz="2200" dirty="0" err="1" smtClean="0"/>
              <a:t>langage</a:t>
            </a:r>
            <a:r>
              <a:rPr lang="nl-NL" sz="2200" dirty="0" smtClean="0"/>
              <a:t> de script </a:t>
            </a:r>
            <a:r>
              <a:rPr lang="nl-NL" sz="2200" dirty="0" err="1" smtClean="0"/>
              <a:t>inspiré</a:t>
            </a:r>
            <a:r>
              <a:rPr lang="nl-NL" sz="2200" dirty="0" smtClean="0"/>
              <a:t> </a:t>
            </a:r>
            <a:r>
              <a:rPr lang="nl-NL" sz="2200" dirty="0" err="1" smtClean="0"/>
              <a:t>d'ABC</a:t>
            </a:r>
            <a:r>
              <a:rPr lang="nl-NL" sz="2200" dirty="0" smtClean="0"/>
              <a:t>, Modula-3, C, Unix.</a:t>
            </a:r>
          </a:p>
          <a:p>
            <a:endParaRPr lang="nl-NL" sz="2200" dirty="0" smtClean="0"/>
          </a:p>
          <a:p>
            <a:r>
              <a:rPr lang="fr-FR" sz="2200" dirty="0" smtClean="0"/>
              <a:t>1991 : Python 0.9.0 est posté </a:t>
            </a:r>
            <a:r>
              <a:rPr lang="fr-FR" sz="2400" dirty="0" smtClean="0"/>
              <a:t>sur le forum </a:t>
            </a:r>
            <a:r>
              <a:rPr lang="fr-FR" sz="2400" dirty="0" err="1" smtClean="0"/>
              <a:t>alt.sources</a:t>
            </a:r>
            <a:endParaRPr lang="fr-FR" sz="2400" dirty="0" smtClean="0"/>
          </a:p>
          <a:p>
            <a:endParaRPr lang="fr-FR" sz="2200" dirty="0" smtClean="0"/>
          </a:p>
          <a:p>
            <a:r>
              <a:rPr lang="fr-FR" sz="2200" dirty="0" smtClean="0"/>
              <a:t>2001 : Python 2.1, première version de la Python Software </a:t>
            </a:r>
            <a:r>
              <a:rPr lang="fr-FR" sz="2200" dirty="0" err="1" smtClean="0"/>
              <a:t>Foundation</a:t>
            </a:r>
            <a:r>
              <a:rPr lang="fr-FR" sz="2200" dirty="0" smtClean="0"/>
              <a:t>.</a:t>
            </a:r>
          </a:p>
          <a:p>
            <a:endParaRPr lang="fr-FR" sz="2200" dirty="0" smtClean="0"/>
          </a:p>
          <a:p>
            <a:r>
              <a:rPr lang="fr-FR" sz="2200" dirty="0" smtClean="0"/>
              <a:t>2008 : Python 3.0, non compatible avec les précédentes.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1295400"/>
          </a:xfrm>
        </p:spPr>
        <p:txBody>
          <a:bodyPr anchor="t"/>
          <a:lstStyle/>
          <a:p>
            <a:r>
              <a:rPr lang="fr-FR" dirty="0" smtClean="0"/>
              <a:t>Fiche d'identité</a:t>
            </a:r>
          </a:p>
        </p:txBody>
      </p:sp>
      <p:sp>
        <p:nvSpPr>
          <p:cNvPr id="3" name="Espace réservé du contenu 2"/>
          <p:cNvSpPr>
            <a:spLocks noGrp="1"/>
          </p:cNvSpPr>
          <p:nvPr>
            <p:ph idx="1"/>
          </p:nvPr>
        </p:nvSpPr>
        <p:spPr>
          <a:xfrm>
            <a:off x="457200" y="1268760"/>
            <a:ext cx="8229600" cy="4862165"/>
          </a:xfrm>
        </p:spPr>
        <p:txBody>
          <a:bodyPr>
            <a:normAutofit/>
          </a:bodyPr>
          <a:lstStyle/>
          <a:p>
            <a:r>
              <a:rPr lang="fr-FR" sz="2200" dirty="0" smtClean="0"/>
              <a:t>Python est un langage</a:t>
            </a:r>
          </a:p>
          <a:p>
            <a:pPr lvl="1"/>
            <a:r>
              <a:rPr lang="fr-FR" sz="2200" dirty="0" smtClean="0"/>
              <a:t>Semi-interprété</a:t>
            </a:r>
          </a:p>
          <a:p>
            <a:pPr lvl="1"/>
            <a:r>
              <a:rPr lang="fr-FR" sz="2200" dirty="0" smtClean="0"/>
              <a:t>Multi-paradigmes : orienté objet, impératif, fonctionnel…</a:t>
            </a:r>
          </a:p>
          <a:p>
            <a:pPr lvl="1"/>
            <a:r>
              <a:rPr lang="fr-FR" sz="2200" dirty="0" smtClean="0"/>
              <a:t>Typage dynamique fort "canard"</a:t>
            </a:r>
          </a:p>
          <a:p>
            <a:pPr lvl="1"/>
            <a:r>
              <a:rPr lang="fr-FR" sz="2200" dirty="0" smtClean="0"/>
              <a:t>Gestion automatique de la mémoire.</a:t>
            </a:r>
          </a:p>
          <a:p>
            <a:r>
              <a:rPr lang="fr-FR" sz="2200" dirty="0" smtClean="0"/>
              <a:t>Utilisé pour</a:t>
            </a:r>
          </a:p>
          <a:p>
            <a:pPr lvl="1"/>
            <a:r>
              <a:rPr lang="fr-FR" sz="2200" dirty="0" smtClean="0"/>
              <a:t>Sites webs</a:t>
            </a:r>
          </a:p>
          <a:p>
            <a:pPr lvl="1"/>
            <a:r>
              <a:rPr lang="fr-FR" sz="2200" dirty="0" smtClean="0"/>
              <a:t>Applications bureautiques</a:t>
            </a:r>
          </a:p>
          <a:p>
            <a:pPr lvl="1"/>
            <a:r>
              <a:rPr lang="fr-FR" sz="2200" dirty="0" smtClean="0"/>
              <a:t>Scripts d'administration de système</a:t>
            </a:r>
          </a:p>
          <a:p>
            <a:pPr lvl="1"/>
            <a:r>
              <a:rPr lang="fr-FR" sz="2200" dirty="0" smtClean="0"/>
              <a:t>Calcul scientifique</a:t>
            </a:r>
          </a:p>
          <a:p>
            <a:r>
              <a:rPr lang="fr-FR" sz="2200" dirty="0" smtClean="0"/>
              <a:t>Souvent présenté comme un successeur de Perl</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1295400"/>
          </a:xfrm>
        </p:spPr>
        <p:txBody>
          <a:bodyPr anchor="t"/>
          <a:lstStyle/>
          <a:p>
            <a:r>
              <a:rPr lang="fr-FR" dirty="0" smtClean="0"/>
              <a:t>Mise en page</a:t>
            </a:r>
          </a:p>
        </p:txBody>
      </p:sp>
      <p:sp>
        <p:nvSpPr>
          <p:cNvPr id="3" name="Espace réservé du contenu 2"/>
          <p:cNvSpPr>
            <a:spLocks noGrp="1"/>
          </p:cNvSpPr>
          <p:nvPr>
            <p:ph idx="1"/>
          </p:nvPr>
        </p:nvSpPr>
        <p:spPr>
          <a:xfrm>
            <a:off x="457200" y="1268760"/>
            <a:ext cx="3826768" cy="4862165"/>
          </a:xfrm>
        </p:spPr>
        <p:txBody>
          <a:bodyPr>
            <a:normAutofit/>
          </a:bodyPr>
          <a:lstStyle/>
          <a:p>
            <a:r>
              <a:rPr lang="fr-FR" sz="2200" dirty="0" smtClean="0"/>
              <a:t>Une instruction par ligne</a:t>
            </a:r>
          </a:p>
          <a:p>
            <a:pPr lvl="1"/>
            <a:r>
              <a:rPr lang="fr-FR" sz="2200" dirty="0" smtClean="0"/>
              <a:t>On peut poursuivre sur plusieurs lignes avec "\" ou parenthèses..</a:t>
            </a:r>
          </a:p>
          <a:p>
            <a:pPr lvl="1"/>
            <a:r>
              <a:rPr lang="fr-FR" sz="2200" dirty="0" smtClean="0"/>
              <a:t>On peut mettre plusieurs instructions séparées par des ; (non recommandé).</a:t>
            </a:r>
          </a:p>
          <a:p>
            <a:r>
              <a:rPr lang="fr-FR" sz="2200" dirty="0" smtClean="0"/>
              <a:t>Les blocs d'instructions sont indentés</a:t>
            </a:r>
          </a:p>
          <a:p>
            <a:r>
              <a:rPr lang="fr-FR" sz="2200" dirty="0" smtClean="0"/>
              <a:t>Commentaires par #</a:t>
            </a:r>
          </a:p>
        </p:txBody>
      </p:sp>
      <p:sp>
        <p:nvSpPr>
          <p:cNvPr id="4" name="ZoneTexte 3"/>
          <p:cNvSpPr txBox="1"/>
          <p:nvPr/>
        </p:nvSpPr>
        <p:spPr>
          <a:xfrm>
            <a:off x="4679504" y="1268760"/>
            <a:ext cx="4212976" cy="5142534"/>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en-US" sz="2000" dirty="0" smtClean="0"/>
              <a:t>if a &gt; 1 and b &gt; 5 \</a:t>
            </a:r>
          </a:p>
          <a:p>
            <a:r>
              <a:rPr lang="en-US" sz="2000" dirty="0" smtClean="0"/>
              <a:t>        and c &lt; 3:</a:t>
            </a:r>
          </a:p>
          <a:p>
            <a:r>
              <a:rPr lang="en-US" sz="2000" dirty="0" smtClean="0"/>
              <a:t>    print(1)</a:t>
            </a:r>
          </a:p>
          <a:p>
            <a:endParaRPr lang="en-US" sz="2000" dirty="0" smtClean="0"/>
          </a:p>
          <a:p>
            <a:r>
              <a:rPr lang="en-US" sz="2000" dirty="0" smtClean="0"/>
              <a:t>if (a &gt; 1 and b &gt; 5</a:t>
            </a:r>
          </a:p>
          <a:p>
            <a:r>
              <a:rPr lang="en-US" sz="2000" dirty="0" smtClean="0"/>
              <a:t>        and c &lt; 3):</a:t>
            </a:r>
          </a:p>
          <a:p>
            <a:r>
              <a:rPr lang="en-US" sz="2000" dirty="0" smtClean="0"/>
              <a:t>    print(1)</a:t>
            </a:r>
          </a:p>
          <a:p>
            <a:endParaRPr lang="en-US" sz="2000" dirty="0" smtClean="0"/>
          </a:p>
          <a:p>
            <a:r>
              <a:rPr lang="en-US" sz="2000" dirty="0" smtClean="0"/>
              <a:t>a = 1</a:t>
            </a:r>
          </a:p>
          <a:p>
            <a:r>
              <a:rPr lang="en-US" sz="2000" dirty="0" smtClean="0"/>
              <a:t>if a &gt; 2:</a:t>
            </a:r>
          </a:p>
          <a:p>
            <a:r>
              <a:rPr lang="en-US" sz="2000" dirty="0" smtClean="0"/>
              <a:t>    b = a + 1</a:t>
            </a:r>
          </a:p>
          <a:p>
            <a:r>
              <a:rPr lang="en-US" sz="2000" dirty="0" smtClean="0"/>
              <a:t>    print(b)</a:t>
            </a:r>
          </a:p>
          <a:p>
            <a:r>
              <a:rPr lang="en-US" sz="2000" dirty="0" smtClean="0"/>
              <a:t>print(a)</a:t>
            </a:r>
          </a:p>
          <a:p>
            <a:endParaRPr lang="en-US" sz="2000" dirty="0" smtClean="0"/>
          </a:p>
          <a:p>
            <a:r>
              <a:rPr lang="fr-FR" sz="2000" dirty="0" smtClean="0"/>
              <a:t># commentaire</a:t>
            </a:r>
          </a:p>
          <a:p>
            <a:r>
              <a:rPr lang="fr-FR" sz="2000" dirty="0" err="1" smtClean="0"/>
              <a:t>print</a:t>
            </a:r>
            <a:r>
              <a:rPr lang="fr-FR" sz="2000" dirty="0" smtClean="0"/>
              <a:t>(1) # un autre commentaire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1295400"/>
          </a:xfrm>
        </p:spPr>
        <p:txBody>
          <a:bodyPr anchor="t"/>
          <a:lstStyle/>
          <a:p>
            <a:r>
              <a:rPr lang="fr-FR" dirty="0" smtClean="0"/>
              <a:t>Variables</a:t>
            </a:r>
          </a:p>
        </p:txBody>
      </p:sp>
      <p:sp>
        <p:nvSpPr>
          <p:cNvPr id="3" name="Espace réservé du contenu 2"/>
          <p:cNvSpPr>
            <a:spLocks noGrp="1"/>
          </p:cNvSpPr>
          <p:nvPr>
            <p:ph idx="1"/>
          </p:nvPr>
        </p:nvSpPr>
        <p:spPr>
          <a:xfrm>
            <a:off x="457200" y="1268760"/>
            <a:ext cx="8229600" cy="4862165"/>
          </a:xfrm>
        </p:spPr>
        <p:txBody>
          <a:bodyPr>
            <a:normAutofit/>
          </a:bodyPr>
          <a:lstStyle/>
          <a:p>
            <a:r>
              <a:rPr lang="fr-FR" sz="2200" dirty="0" smtClean="0"/>
              <a:t>Identifiants</a:t>
            </a:r>
          </a:p>
          <a:p>
            <a:pPr lvl="1"/>
            <a:r>
              <a:rPr lang="fr-FR" sz="2200" dirty="0" smtClean="0"/>
              <a:t>lettres, chiffres et _ .</a:t>
            </a:r>
          </a:p>
          <a:p>
            <a:pPr lvl="1"/>
            <a:r>
              <a:rPr lang="fr-FR" sz="2200" dirty="0" smtClean="0"/>
              <a:t>interdit d'utiliser les </a:t>
            </a:r>
            <a:r>
              <a:rPr lang="fr-FR" sz="2200" dirty="0" err="1" smtClean="0"/>
              <a:t>mot-clés</a:t>
            </a:r>
            <a:r>
              <a:rPr lang="fr-FR" sz="2200" dirty="0" smtClean="0"/>
              <a:t> (ou mots réservés).</a:t>
            </a:r>
          </a:p>
          <a:p>
            <a:pPr lvl="1"/>
            <a:r>
              <a:rPr lang="fr-FR" sz="2200" dirty="0" smtClean="0"/>
              <a:t>dangereux de redéfinir les </a:t>
            </a:r>
            <a:r>
              <a:rPr lang="fr-FR" sz="2200" dirty="0" err="1" smtClean="0"/>
              <a:t>built</a:t>
            </a:r>
            <a:r>
              <a:rPr lang="fr-FR" sz="2200" dirty="0" smtClean="0"/>
              <a:t>-in.</a:t>
            </a:r>
          </a:p>
          <a:p>
            <a:r>
              <a:rPr lang="fr-FR" sz="2200" dirty="0" smtClean="0"/>
              <a:t>Convention : __*__ : noms définis par le système.</a:t>
            </a:r>
          </a:p>
          <a:p>
            <a:r>
              <a:rPr lang="fr-FR" sz="2200" dirty="0" smtClean="0"/>
              <a:t>Affectation par =</a:t>
            </a:r>
          </a:p>
          <a:p>
            <a:r>
              <a:rPr lang="fr-FR" sz="2200" dirty="0" smtClean="0"/>
              <a:t>Comparaison par ==</a:t>
            </a:r>
          </a:p>
          <a:p>
            <a:r>
              <a:rPr lang="fr-FR" sz="2200" dirty="0" smtClean="0"/>
              <a:t>On peut voir le contenu d'une variable…</a:t>
            </a:r>
          </a:p>
          <a:p>
            <a:pPr lvl="1"/>
            <a:r>
              <a:rPr lang="fr-FR" sz="2200" dirty="0" smtClean="0"/>
              <a:t>en donnant son nom à l'interpréteur python ;</a:t>
            </a:r>
          </a:p>
          <a:p>
            <a:pPr lvl="1"/>
            <a:r>
              <a:rPr lang="fr-FR" sz="2200" dirty="0" smtClean="0"/>
              <a:t>ou en utilisant la fonction </a:t>
            </a:r>
            <a:r>
              <a:rPr lang="fr-FR" sz="2200" dirty="0" err="1" smtClean="0"/>
              <a:t>print</a:t>
            </a:r>
            <a:r>
              <a:rPr lang="fr-FR" sz="2200" dirty="0" smtClean="0"/>
              <a:t>().</a:t>
            </a:r>
          </a:p>
          <a:p>
            <a:r>
              <a:rPr lang="fr-FR" sz="2200" dirty="0" smtClean="0"/>
              <a:t>Affectations multiples</a:t>
            </a:r>
          </a:p>
          <a:p>
            <a:endParaRPr lang="fr-FR" sz="2200" dirty="0" smtClean="0"/>
          </a:p>
        </p:txBody>
      </p:sp>
      <p:sp>
        <p:nvSpPr>
          <p:cNvPr id="4" name="ZoneTexte 3"/>
          <p:cNvSpPr txBox="1"/>
          <p:nvPr/>
        </p:nvSpPr>
        <p:spPr>
          <a:xfrm>
            <a:off x="4355976" y="5733256"/>
            <a:ext cx="4464496" cy="833663"/>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pPr>
              <a:buFont typeface="Wingdings" pitchFamily="2" charset="2"/>
              <a:buChar char="Ø"/>
            </a:pPr>
            <a:r>
              <a:rPr lang="fr-FR" sz="2000" dirty="0" smtClean="0"/>
              <a:t> a, b, c = 1, 2, 'hello'</a:t>
            </a:r>
          </a:p>
          <a:p>
            <a:pPr>
              <a:buFont typeface="Wingdings" pitchFamily="2" charset="2"/>
              <a:buChar char="Ø"/>
            </a:pPr>
            <a:r>
              <a:rPr lang="fr-FR" sz="2000" dirty="0" smtClean="0"/>
              <a:t> x, y = y, x</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1295400"/>
          </a:xfrm>
        </p:spPr>
        <p:txBody>
          <a:bodyPr anchor="t"/>
          <a:lstStyle/>
          <a:p>
            <a:r>
              <a:rPr lang="fr-FR" dirty="0" smtClean="0"/>
              <a:t>Types de base</a:t>
            </a:r>
          </a:p>
        </p:txBody>
      </p:sp>
      <p:sp>
        <p:nvSpPr>
          <p:cNvPr id="3" name="Espace réservé du contenu 2"/>
          <p:cNvSpPr>
            <a:spLocks noGrp="1"/>
          </p:cNvSpPr>
          <p:nvPr>
            <p:ph idx="1"/>
          </p:nvPr>
        </p:nvSpPr>
        <p:spPr>
          <a:xfrm>
            <a:off x="457200" y="1268760"/>
            <a:ext cx="2674640" cy="4862165"/>
          </a:xfrm>
        </p:spPr>
        <p:txBody>
          <a:bodyPr>
            <a:normAutofit/>
          </a:bodyPr>
          <a:lstStyle/>
          <a:p>
            <a:r>
              <a:rPr lang="fr-FR" sz="2200" dirty="0" smtClean="0"/>
              <a:t>Nombres</a:t>
            </a:r>
          </a:p>
          <a:p>
            <a:r>
              <a:rPr lang="fr-FR" sz="2200" dirty="0" smtClean="0"/>
              <a:t>Strings</a:t>
            </a:r>
          </a:p>
          <a:p>
            <a:r>
              <a:rPr lang="fr-FR" sz="2200" dirty="0" smtClean="0"/>
              <a:t>Listes</a:t>
            </a:r>
          </a:p>
          <a:p>
            <a:r>
              <a:rPr lang="fr-FR" sz="2200" dirty="0" smtClean="0"/>
              <a:t>Dictionnaires</a:t>
            </a:r>
          </a:p>
          <a:p>
            <a:r>
              <a:rPr lang="fr-FR" sz="2200" dirty="0" err="1" smtClean="0"/>
              <a:t>Tupes</a:t>
            </a:r>
            <a:endParaRPr lang="fr-FR" sz="2200" dirty="0" smtClean="0"/>
          </a:p>
          <a:p>
            <a:r>
              <a:rPr lang="fr-FR" sz="2200" dirty="0" smtClean="0"/>
              <a:t>Fichiers</a:t>
            </a:r>
          </a:p>
          <a:p>
            <a:r>
              <a:rPr lang="fr-FR" sz="2200" dirty="0" smtClean="0"/>
              <a:t>Autres</a:t>
            </a:r>
          </a:p>
        </p:txBody>
      </p:sp>
      <p:sp>
        <p:nvSpPr>
          <p:cNvPr id="6" name="Espace réservé du contenu 2"/>
          <p:cNvSpPr txBox="1">
            <a:spLocks/>
          </p:cNvSpPr>
          <p:nvPr/>
        </p:nvSpPr>
        <p:spPr bwMode="auto">
          <a:xfrm>
            <a:off x="3121496" y="1268760"/>
            <a:ext cx="4330824" cy="486216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marL="342900" lvl="0" indent="-342900" eaLnBrk="0" hangingPunct="0">
              <a:spcBef>
                <a:spcPct val="20000"/>
              </a:spcBef>
              <a:buClr>
                <a:schemeClr val="tx2"/>
              </a:buClr>
              <a:buSzPct val="70000"/>
            </a:pPr>
            <a:r>
              <a:rPr lang="fr-FR" sz="2200" kern="0" dirty="0" smtClean="0">
                <a:latin typeface="+mn-lt"/>
              </a:rPr>
              <a:t>1234, 3.1415, 999L, 3+4j</a:t>
            </a:r>
          </a:p>
          <a:p>
            <a:pPr marL="342900" lvl="0" indent="-342900" eaLnBrk="0" hangingPunct="0">
              <a:spcBef>
                <a:spcPct val="20000"/>
              </a:spcBef>
              <a:buClr>
                <a:schemeClr val="tx2"/>
              </a:buClr>
              <a:buSzPct val="70000"/>
            </a:pPr>
            <a:r>
              <a:rPr lang="fr-FR" sz="2200" kern="0" dirty="0" smtClean="0">
                <a:latin typeface="+mn-lt"/>
              </a:rPr>
              <a:t>'spam', "</a:t>
            </a:r>
            <a:r>
              <a:rPr lang="fr-FR" sz="2200" kern="0" dirty="0" err="1" smtClean="0">
                <a:latin typeface="+mn-lt"/>
              </a:rPr>
              <a:t>guido's</a:t>
            </a:r>
            <a:r>
              <a:rPr lang="fr-FR" sz="2200" kern="0" dirty="0" smtClean="0">
                <a:latin typeface="+mn-lt"/>
              </a:rPr>
              <a:t>"</a:t>
            </a:r>
          </a:p>
          <a:p>
            <a:pPr marL="342900" lvl="0" indent="-342900" eaLnBrk="0" hangingPunct="0">
              <a:spcBef>
                <a:spcPct val="20000"/>
              </a:spcBef>
              <a:buClr>
                <a:schemeClr val="tx2"/>
              </a:buClr>
              <a:buSzPct val="70000"/>
            </a:pPr>
            <a:r>
              <a:rPr lang="fr-FR" sz="2200" kern="0" dirty="0" smtClean="0">
                <a:latin typeface="+mn-lt"/>
              </a:rPr>
              <a:t> [1, [2, '</a:t>
            </a:r>
            <a:r>
              <a:rPr lang="fr-FR" sz="2200" kern="0" dirty="0" err="1" smtClean="0">
                <a:latin typeface="+mn-lt"/>
              </a:rPr>
              <a:t>three</a:t>
            </a:r>
            <a:r>
              <a:rPr lang="fr-FR" sz="2200" kern="0" dirty="0" smtClean="0">
                <a:latin typeface="+mn-lt"/>
              </a:rPr>
              <a:t>'], 4]</a:t>
            </a:r>
          </a:p>
          <a:p>
            <a:pPr marL="342900" lvl="0" indent="-342900" eaLnBrk="0" hangingPunct="0">
              <a:spcBef>
                <a:spcPct val="20000"/>
              </a:spcBef>
              <a:buClr>
                <a:schemeClr val="tx2"/>
              </a:buClr>
              <a:buSzPct val="70000"/>
            </a:pPr>
            <a:r>
              <a:rPr lang="fr-FR" sz="2200" kern="0" dirty="0" smtClean="0">
                <a:latin typeface="+mn-lt"/>
              </a:rPr>
              <a:t>{'a': 'val', 3: 'x', '</a:t>
            </a:r>
            <a:r>
              <a:rPr lang="fr-FR" sz="2200" kern="0" dirty="0" err="1" smtClean="0">
                <a:latin typeface="+mn-lt"/>
              </a:rPr>
              <a:t>key</a:t>
            </a:r>
            <a:r>
              <a:rPr lang="fr-FR" sz="2200" kern="0" dirty="0" smtClean="0">
                <a:latin typeface="+mn-lt"/>
              </a:rPr>
              <a:t>': 124}</a:t>
            </a:r>
          </a:p>
          <a:p>
            <a:pPr marL="342900" lvl="0" indent="-342900" eaLnBrk="0" hangingPunct="0">
              <a:spcBef>
                <a:spcPct val="20000"/>
              </a:spcBef>
              <a:buClr>
                <a:schemeClr val="tx2"/>
              </a:buClr>
              <a:buSzPct val="70000"/>
            </a:pPr>
            <a:r>
              <a:rPr lang="fr-FR" sz="2200" kern="0" dirty="0" smtClean="0">
                <a:latin typeface="+mn-lt"/>
              </a:rPr>
              <a:t>(1, 'spam', 4, 'U' )</a:t>
            </a:r>
          </a:p>
          <a:p>
            <a:pPr marL="342900" lvl="0" indent="-342900" eaLnBrk="0" hangingPunct="0">
              <a:spcBef>
                <a:spcPct val="20000"/>
              </a:spcBef>
              <a:buClr>
                <a:schemeClr val="tx2"/>
              </a:buClr>
              <a:buSzPct val="70000"/>
            </a:pPr>
            <a:r>
              <a:rPr lang="fr-FR" sz="2200" kern="0" dirty="0" err="1" smtClean="0">
                <a:latin typeface="+mn-lt"/>
              </a:rPr>
              <a:t>myfile</a:t>
            </a:r>
            <a:r>
              <a:rPr lang="fr-FR" sz="2200" kern="0" dirty="0" smtClean="0">
                <a:latin typeface="+mn-lt"/>
              </a:rPr>
              <a:t> = open('</a:t>
            </a:r>
            <a:r>
              <a:rPr lang="fr-FR" sz="2200" kern="0" dirty="0" err="1" smtClean="0">
                <a:latin typeface="+mn-lt"/>
              </a:rPr>
              <a:t>eggs</a:t>
            </a:r>
            <a:r>
              <a:rPr lang="fr-FR" sz="2200" kern="0" dirty="0" smtClean="0">
                <a:latin typeface="+mn-lt"/>
              </a:rPr>
              <a:t>','r')</a:t>
            </a:r>
          </a:p>
          <a:p>
            <a:pPr marL="342900" lvl="0" indent="-342900" eaLnBrk="0" hangingPunct="0">
              <a:spcBef>
                <a:spcPct val="20000"/>
              </a:spcBef>
              <a:buClr>
                <a:schemeClr val="tx2"/>
              </a:buClr>
              <a:buSzPct val="70000"/>
            </a:pPr>
            <a:r>
              <a:rPr lang="fr-FR" sz="2200" kern="0" dirty="0" smtClean="0">
                <a:latin typeface="+mn-lt"/>
              </a:rPr>
              <a:t>Sets, types, None, </a:t>
            </a:r>
            <a:r>
              <a:rPr lang="fr-FR" sz="2200" kern="0" dirty="0" err="1" smtClean="0">
                <a:latin typeface="+mn-lt"/>
              </a:rPr>
              <a:t>Booleans</a:t>
            </a:r>
            <a:endParaRPr lang="fr-FR" sz="2200" kern="0" dirty="0" smtClean="0">
              <a:latin typeface="+mn-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775954"/>
          </a:xfrm>
        </p:spPr>
        <p:txBody>
          <a:bodyPr anchor="t"/>
          <a:lstStyle/>
          <a:p>
            <a:r>
              <a:rPr lang="fr-FR" dirty="0" smtClean="0"/>
              <a:t>Contrôle de flux</a:t>
            </a:r>
          </a:p>
        </p:txBody>
      </p:sp>
      <p:sp>
        <p:nvSpPr>
          <p:cNvPr id="4" name="ZoneTexte 3"/>
          <p:cNvSpPr txBox="1"/>
          <p:nvPr/>
        </p:nvSpPr>
        <p:spPr>
          <a:xfrm>
            <a:off x="539552" y="1268760"/>
            <a:ext cx="1872208" cy="2064769"/>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fr-FR" sz="2000" b="1" dirty="0" smtClean="0"/>
              <a:t>if</a:t>
            </a:r>
            <a:r>
              <a:rPr lang="fr-FR" sz="2000" dirty="0" smtClean="0"/>
              <a:t> a &gt; b</a:t>
            </a:r>
            <a:r>
              <a:rPr lang="fr-FR" sz="2000" b="1" dirty="0" smtClean="0"/>
              <a:t>:</a:t>
            </a:r>
          </a:p>
          <a:p>
            <a:r>
              <a:rPr lang="fr-FR" sz="2000" dirty="0" smtClean="0"/>
              <a:t>  </a:t>
            </a:r>
            <a:r>
              <a:rPr lang="fr-FR" sz="2000" dirty="0" err="1" smtClean="0"/>
              <a:t>print</a:t>
            </a:r>
            <a:r>
              <a:rPr lang="fr-FR" sz="2000" dirty="0" smtClean="0"/>
              <a:t>('a&gt;b')</a:t>
            </a:r>
          </a:p>
          <a:p>
            <a:r>
              <a:rPr lang="fr-FR" sz="2000" b="1" dirty="0" err="1" smtClean="0"/>
              <a:t>elif</a:t>
            </a:r>
            <a:r>
              <a:rPr lang="fr-FR" sz="2000" dirty="0" smtClean="0"/>
              <a:t> a == b</a:t>
            </a:r>
            <a:r>
              <a:rPr lang="fr-FR" sz="2000" b="1" dirty="0" smtClean="0"/>
              <a:t>:</a:t>
            </a:r>
          </a:p>
          <a:p>
            <a:r>
              <a:rPr lang="fr-FR" sz="2000" dirty="0" smtClean="0"/>
              <a:t>  </a:t>
            </a:r>
            <a:r>
              <a:rPr lang="fr-FR" sz="2000" dirty="0" err="1" smtClean="0"/>
              <a:t>print</a:t>
            </a:r>
            <a:r>
              <a:rPr lang="fr-FR" sz="2000" dirty="0" smtClean="0"/>
              <a:t>('a==b')</a:t>
            </a:r>
          </a:p>
          <a:p>
            <a:r>
              <a:rPr lang="fr-FR" sz="2000" b="1" dirty="0" err="1" smtClean="0"/>
              <a:t>else</a:t>
            </a:r>
            <a:r>
              <a:rPr lang="fr-FR" sz="2000" b="1" dirty="0" smtClean="0"/>
              <a:t>:</a:t>
            </a:r>
          </a:p>
          <a:p>
            <a:r>
              <a:rPr lang="fr-FR" sz="2000" dirty="0" smtClean="0"/>
              <a:t>  </a:t>
            </a:r>
            <a:r>
              <a:rPr lang="fr-FR" sz="2000" dirty="0" err="1" smtClean="0"/>
              <a:t>print</a:t>
            </a:r>
            <a:r>
              <a:rPr lang="fr-FR" sz="2000" dirty="0" smtClean="0"/>
              <a:t>('a&lt;b')</a:t>
            </a:r>
          </a:p>
        </p:txBody>
      </p:sp>
      <p:sp>
        <p:nvSpPr>
          <p:cNvPr id="5" name="ZoneTexte 4"/>
          <p:cNvSpPr txBox="1"/>
          <p:nvPr/>
        </p:nvSpPr>
        <p:spPr>
          <a:xfrm>
            <a:off x="2699792" y="1268760"/>
            <a:ext cx="1944216" cy="1141439"/>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en-US" sz="2000" b="1" dirty="0" smtClean="0"/>
              <a:t>while</a:t>
            </a:r>
            <a:r>
              <a:rPr lang="en-US" sz="2000" dirty="0" smtClean="0"/>
              <a:t> a &lt; max</a:t>
            </a:r>
            <a:r>
              <a:rPr lang="en-US" sz="2000" b="1" dirty="0" smtClean="0"/>
              <a:t>:</a:t>
            </a:r>
            <a:r>
              <a:rPr lang="en-US" sz="2000" dirty="0" smtClean="0"/>
              <a:t> </a:t>
            </a:r>
          </a:p>
          <a:p>
            <a:r>
              <a:rPr lang="en-US" sz="2000" dirty="0" smtClean="0"/>
              <a:t>    print(a) </a:t>
            </a:r>
          </a:p>
          <a:p>
            <a:r>
              <a:rPr lang="en-US" sz="2000" dirty="0" smtClean="0"/>
              <a:t>    a += 1 </a:t>
            </a:r>
          </a:p>
        </p:txBody>
      </p:sp>
      <p:sp>
        <p:nvSpPr>
          <p:cNvPr id="6" name="ZoneTexte 5"/>
          <p:cNvSpPr txBox="1"/>
          <p:nvPr/>
        </p:nvSpPr>
        <p:spPr>
          <a:xfrm>
            <a:off x="5004048" y="1268760"/>
            <a:ext cx="2376264" cy="833663"/>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nn-NO" sz="2000" b="1" dirty="0" smtClean="0"/>
              <a:t>for</a:t>
            </a:r>
            <a:r>
              <a:rPr lang="nn-NO" sz="2000" dirty="0" smtClean="0"/>
              <a:t> i </a:t>
            </a:r>
            <a:r>
              <a:rPr lang="nn-NO" sz="2000" b="1" dirty="0" smtClean="0"/>
              <a:t>in</a:t>
            </a:r>
            <a:r>
              <a:rPr lang="nn-NO" sz="2000" dirty="0" smtClean="0"/>
              <a:t> ['a', 'b', 'c']</a:t>
            </a:r>
            <a:r>
              <a:rPr lang="nn-NO" sz="2000" b="1" dirty="0" smtClean="0"/>
              <a:t>:</a:t>
            </a:r>
          </a:p>
          <a:p>
            <a:r>
              <a:rPr lang="nn-NO" sz="2000" dirty="0" smtClean="0"/>
              <a:t>    print(i) </a:t>
            </a:r>
            <a:endParaRPr lang="en-US" sz="2000" dirty="0" smtClean="0"/>
          </a:p>
        </p:txBody>
      </p:sp>
      <p:sp>
        <p:nvSpPr>
          <p:cNvPr id="7" name="ZoneTexte 6"/>
          <p:cNvSpPr txBox="1"/>
          <p:nvPr/>
        </p:nvSpPr>
        <p:spPr>
          <a:xfrm>
            <a:off x="5004048" y="2348880"/>
            <a:ext cx="2376264" cy="833663"/>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nn-NO" sz="2000" b="1" dirty="0" smtClean="0"/>
              <a:t>for</a:t>
            </a:r>
            <a:r>
              <a:rPr lang="nn-NO" sz="2000" dirty="0" smtClean="0"/>
              <a:t> i </a:t>
            </a:r>
            <a:r>
              <a:rPr lang="nn-NO" sz="2000" b="1" dirty="0" smtClean="0"/>
              <a:t>in</a:t>
            </a:r>
            <a:r>
              <a:rPr lang="nn-NO" sz="2000" dirty="0" smtClean="0"/>
              <a:t> range(10)</a:t>
            </a:r>
            <a:r>
              <a:rPr lang="nn-NO" sz="2000" b="1" dirty="0" smtClean="0"/>
              <a:t>:</a:t>
            </a:r>
          </a:p>
          <a:p>
            <a:r>
              <a:rPr lang="nn-NO" sz="2000" dirty="0" smtClean="0"/>
              <a:t>    print(i) </a:t>
            </a:r>
            <a:endParaRPr lang="en-US" sz="2000" dirty="0" smtClean="0"/>
          </a:p>
        </p:txBody>
      </p:sp>
      <p:sp>
        <p:nvSpPr>
          <p:cNvPr id="8" name="ZoneTexte 7"/>
          <p:cNvSpPr txBox="1"/>
          <p:nvPr/>
        </p:nvSpPr>
        <p:spPr>
          <a:xfrm>
            <a:off x="5004048" y="3429000"/>
            <a:ext cx="2160240" cy="1449216"/>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nn-NO" sz="2000" dirty="0" smtClean="0"/>
              <a:t>for i in range(4):</a:t>
            </a:r>
          </a:p>
          <a:p>
            <a:r>
              <a:rPr lang="nn-NO" sz="2000" dirty="0" smtClean="0"/>
              <a:t>    if i == 2:</a:t>
            </a:r>
          </a:p>
          <a:p>
            <a:r>
              <a:rPr lang="nn-NO" sz="2000" dirty="0" smtClean="0"/>
              <a:t>        </a:t>
            </a:r>
            <a:r>
              <a:rPr lang="nn-NO" sz="2000" b="1" dirty="0" smtClean="0"/>
              <a:t>continue</a:t>
            </a:r>
          </a:p>
          <a:p>
            <a:r>
              <a:rPr lang="nn-NO" sz="2000" dirty="0" smtClean="0"/>
              <a:t>    print(i)</a:t>
            </a:r>
            <a:endParaRPr lang="en-US" sz="2000" dirty="0" smtClean="0"/>
          </a:p>
        </p:txBody>
      </p:sp>
      <p:sp>
        <p:nvSpPr>
          <p:cNvPr id="9" name="ZoneTexte 8"/>
          <p:cNvSpPr txBox="1"/>
          <p:nvPr/>
        </p:nvSpPr>
        <p:spPr>
          <a:xfrm>
            <a:off x="7380312" y="3439689"/>
            <a:ext cx="360040" cy="1141439"/>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6200000" scaled="1"/>
            <a:tileRect/>
          </a:gradFill>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nn-NO" sz="2000" dirty="0" smtClean="0"/>
              <a:t>0</a:t>
            </a:r>
          </a:p>
          <a:p>
            <a:r>
              <a:rPr lang="nn-NO" sz="2000" dirty="0" smtClean="0"/>
              <a:t>1</a:t>
            </a:r>
          </a:p>
          <a:p>
            <a:r>
              <a:rPr lang="nn-NO" sz="2000" dirty="0" smtClean="0"/>
              <a:t>3</a:t>
            </a:r>
            <a:endParaRPr lang="en-US" sz="2000" dirty="0" smtClean="0"/>
          </a:p>
        </p:txBody>
      </p:sp>
      <p:sp>
        <p:nvSpPr>
          <p:cNvPr id="10" name="ZoneTexte 9"/>
          <p:cNvSpPr txBox="1"/>
          <p:nvPr/>
        </p:nvSpPr>
        <p:spPr>
          <a:xfrm>
            <a:off x="5004048" y="5148136"/>
            <a:ext cx="2160240" cy="1449216"/>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nn-NO" sz="2000" dirty="0" smtClean="0"/>
              <a:t>for i in range(6):</a:t>
            </a:r>
          </a:p>
          <a:p>
            <a:r>
              <a:rPr lang="nn-NO" sz="2000" dirty="0" smtClean="0"/>
              <a:t>    if i == 4:</a:t>
            </a:r>
          </a:p>
          <a:p>
            <a:r>
              <a:rPr lang="nn-NO" sz="2000" dirty="0" smtClean="0"/>
              <a:t>        </a:t>
            </a:r>
            <a:r>
              <a:rPr lang="nn-NO" sz="2000" b="1" dirty="0" smtClean="0"/>
              <a:t>break</a:t>
            </a:r>
          </a:p>
          <a:p>
            <a:r>
              <a:rPr lang="nn-NO" sz="2000" dirty="0" smtClean="0"/>
              <a:t>    print(i)</a:t>
            </a:r>
            <a:endParaRPr lang="en-US" sz="2000" dirty="0" smtClean="0"/>
          </a:p>
        </p:txBody>
      </p:sp>
      <p:sp>
        <p:nvSpPr>
          <p:cNvPr id="11" name="ZoneTexte 10"/>
          <p:cNvSpPr txBox="1"/>
          <p:nvPr/>
        </p:nvSpPr>
        <p:spPr>
          <a:xfrm>
            <a:off x="7380312" y="5158825"/>
            <a:ext cx="360040" cy="1449216"/>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6200000" scaled="1"/>
            <a:tileRect/>
          </a:gradFill>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nn-NO" sz="2000" dirty="0" smtClean="0"/>
              <a:t>0</a:t>
            </a:r>
          </a:p>
          <a:p>
            <a:r>
              <a:rPr lang="nn-NO" sz="2000" dirty="0" smtClean="0"/>
              <a:t>1</a:t>
            </a:r>
          </a:p>
          <a:p>
            <a:r>
              <a:rPr lang="nn-NO" sz="2000" dirty="0" smtClean="0"/>
              <a:t>2</a:t>
            </a:r>
          </a:p>
          <a:p>
            <a:r>
              <a:rPr lang="nn-NO" sz="2000" dirty="0" smtClean="0"/>
              <a:t>3</a:t>
            </a:r>
            <a:endParaRPr lang="en-US" sz="20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1295400"/>
          </a:xfrm>
        </p:spPr>
        <p:txBody>
          <a:bodyPr anchor="t"/>
          <a:lstStyle/>
          <a:p>
            <a:r>
              <a:rPr lang="fr-FR" dirty="0" smtClean="0"/>
              <a:t>Fonctions</a:t>
            </a:r>
          </a:p>
        </p:txBody>
      </p:sp>
      <p:sp>
        <p:nvSpPr>
          <p:cNvPr id="3" name="Espace réservé du contenu 2"/>
          <p:cNvSpPr>
            <a:spLocks noGrp="1"/>
          </p:cNvSpPr>
          <p:nvPr>
            <p:ph idx="1"/>
          </p:nvPr>
        </p:nvSpPr>
        <p:spPr>
          <a:xfrm>
            <a:off x="457200" y="1052736"/>
            <a:ext cx="4330824" cy="2736304"/>
          </a:xfrm>
        </p:spPr>
        <p:txBody>
          <a:bodyPr>
            <a:normAutofit/>
          </a:bodyPr>
          <a:lstStyle/>
          <a:p>
            <a:r>
              <a:rPr lang="fr-FR" sz="2200" dirty="0" smtClean="0"/>
              <a:t>Définition :</a:t>
            </a:r>
          </a:p>
          <a:p>
            <a:pPr marL="801687" lvl="1" indent="-457200">
              <a:buSzPct val="100000"/>
              <a:buFont typeface="+mj-lt"/>
              <a:buAutoNum type="arabicParenR"/>
            </a:pPr>
            <a:r>
              <a:rPr lang="fr-FR" sz="2200" b="1" dirty="0" smtClean="0"/>
              <a:t>"</a:t>
            </a:r>
            <a:r>
              <a:rPr lang="fr-FR" sz="2200" b="1" dirty="0" err="1" smtClean="0"/>
              <a:t>def</a:t>
            </a:r>
            <a:r>
              <a:rPr lang="fr-FR" sz="2200" b="1" dirty="0" smtClean="0"/>
              <a:t>"</a:t>
            </a:r>
            <a:r>
              <a:rPr lang="fr-FR" sz="2200" dirty="0" smtClean="0"/>
              <a:t>, suivi du nom de la fonction, suivi des arguments entre parenthèses (sans types), suivi de </a:t>
            </a:r>
            <a:r>
              <a:rPr lang="fr-FR" sz="2200" b="1" dirty="0" smtClean="0"/>
              <a:t>":"</a:t>
            </a:r>
          </a:p>
          <a:p>
            <a:pPr marL="801687" lvl="1" indent="-457200">
              <a:buSzPct val="100000"/>
              <a:buFont typeface="+mj-lt"/>
              <a:buAutoNum type="arabicParenR"/>
            </a:pPr>
            <a:r>
              <a:rPr lang="fr-FR" sz="2200" dirty="0" smtClean="0"/>
              <a:t>bloc indenté d'instructions</a:t>
            </a:r>
          </a:p>
        </p:txBody>
      </p:sp>
      <p:sp>
        <p:nvSpPr>
          <p:cNvPr id="5" name="ZoneTexte 4"/>
          <p:cNvSpPr txBox="1"/>
          <p:nvPr/>
        </p:nvSpPr>
        <p:spPr>
          <a:xfrm>
            <a:off x="5076056" y="1268760"/>
            <a:ext cx="3528392" cy="2372545"/>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tIns="108000" rIns="108000" bIns="108000" rtlCol="0">
            <a:spAutoFit/>
          </a:bodyPr>
          <a:lstStyle/>
          <a:p>
            <a:r>
              <a:rPr lang="pt-BR" sz="2000" b="1" spc="-150" dirty="0" smtClean="0">
                <a:latin typeface="Courier New" pitchFamily="49" charset="0"/>
                <a:ea typeface="Arial Unicode MS" pitchFamily="34" charset="-128"/>
                <a:cs typeface="Courier New" pitchFamily="49" charset="0"/>
              </a:rPr>
              <a:t>def</a:t>
            </a:r>
            <a:r>
              <a:rPr lang="pt-BR" sz="2000" spc="-150" dirty="0" smtClean="0">
                <a:latin typeface="Courier New" pitchFamily="49" charset="0"/>
                <a:ea typeface="Arial Unicode MS" pitchFamily="34" charset="-128"/>
                <a:cs typeface="Courier New" pitchFamily="49" charset="0"/>
              </a:rPr>
              <a:t> divs(x,y)</a:t>
            </a:r>
            <a:r>
              <a:rPr lang="pt-BR" sz="2000" b="1" spc="-150" dirty="0" smtClean="0">
                <a:latin typeface="Courier New" pitchFamily="49" charset="0"/>
                <a:ea typeface="Arial Unicode MS" pitchFamily="34" charset="-128"/>
                <a:cs typeface="Courier New" pitchFamily="49" charset="0"/>
              </a:rPr>
              <a:t>:</a:t>
            </a:r>
          </a:p>
          <a:p>
            <a:r>
              <a:rPr lang="pt-BR" sz="2000" spc="-150" dirty="0" smtClean="0">
                <a:latin typeface="Courier New" pitchFamily="49" charset="0"/>
                <a:ea typeface="Arial Unicode MS" pitchFamily="34" charset="-128"/>
                <a:cs typeface="Courier New" pitchFamily="49" charset="0"/>
              </a:rPr>
              <a:t>  'Essaie / et //.'</a:t>
            </a:r>
          </a:p>
          <a:p>
            <a:r>
              <a:rPr lang="pt-BR" sz="2000" spc="-150" dirty="0" smtClean="0">
                <a:latin typeface="Courier New" pitchFamily="49" charset="0"/>
                <a:ea typeface="Arial Unicode MS" pitchFamily="34" charset="-128"/>
                <a:cs typeface="Courier New" pitchFamily="49" charset="0"/>
              </a:rPr>
              <a:t>  res1 = x/y</a:t>
            </a:r>
          </a:p>
          <a:p>
            <a:r>
              <a:rPr lang="pt-BR" sz="2000" spc="-150" dirty="0" smtClean="0">
                <a:latin typeface="Courier New" pitchFamily="49" charset="0"/>
                <a:ea typeface="Arial Unicode MS" pitchFamily="34" charset="-128"/>
                <a:cs typeface="Courier New" pitchFamily="49" charset="0"/>
              </a:rPr>
              <a:t>  res2 = x//y</a:t>
            </a:r>
          </a:p>
          <a:p>
            <a:r>
              <a:rPr lang="pt-BR" sz="2000" spc="-150" dirty="0" smtClean="0">
                <a:latin typeface="Courier New" pitchFamily="49" charset="0"/>
                <a:ea typeface="Arial Unicode MS" pitchFamily="34" charset="-128"/>
                <a:cs typeface="Courier New" pitchFamily="49" charset="0"/>
              </a:rPr>
              <a:t>  </a:t>
            </a:r>
            <a:r>
              <a:rPr lang="pt-BR" sz="2000" b="1" spc="-150" dirty="0" smtClean="0">
                <a:latin typeface="Courier New" pitchFamily="49" charset="0"/>
                <a:ea typeface="Arial Unicode MS" pitchFamily="34" charset="-128"/>
                <a:cs typeface="Courier New" pitchFamily="49" charset="0"/>
              </a:rPr>
              <a:t>return</a:t>
            </a:r>
            <a:r>
              <a:rPr lang="pt-BR" sz="2000" spc="-150" dirty="0" smtClean="0">
                <a:latin typeface="Courier New" pitchFamily="49" charset="0"/>
                <a:ea typeface="Arial Unicode MS" pitchFamily="34" charset="-128"/>
                <a:cs typeface="Courier New" pitchFamily="49" charset="0"/>
              </a:rPr>
              <a:t> res1, res2</a:t>
            </a:r>
          </a:p>
          <a:p>
            <a:endParaRPr lang="pt-BR" sz="2000" spc="-150" dirty="0" smtClean="0">
              <a:latin typeface="Courier New" pitchFamily="49" charset="0"/>
              <a:ea typeface="Arial Unicode MS" pitchFamily="34" charset="-128"/>
              <a:cs typeface="Courier New" pitchFamily="49" charset="0"/>
            </a:endParaRPr>
          </a:p>
          <a:p>
            <a:r>
              <a:rPr lang="pt-BR" sz="2000" spc="-150" dirty="0" smtClean="0">
                <a:latin typeface="Courier New" pitchFamily="49" charset="0"/>
                <a:ea typeface="Arial Unicode MS" pitchFamily="34" charset="-128"/>
                <a:cs typeface="Courier New" pitchFamily="49" charset="0"/>
              </a:rPr>
              <a:t>divs(2.,3.)</a:t>
            </a:r>
          </a:p>
        </p:txBody>
      </p:sp>
      <p:sp>
        <p:nvSpPr>
          <p:cNvPr id="7" name="Espace réservé du contenu 2"/>
          <p:cNvSpPr txBox="1">
            <a:spLocks/>
          </p:cNvSpPr>
          <p:nvPr/>
        </p:nvSpPr>
        <p:spPr bwMode="auto">
          <a:xfrm>
            <a:off x="467544" y="3861048"/>
            <a:ext cx="8210872" cy="27363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342900" marR="0" lvl="0" indent="-342900" algn="l" defTabSz="914400" rtl="0" eaLnBrk="0" fontAlgn="base" latinLnBrk="0" hangingPunct="0">
              <a:lnSpc>
                <a:spcPct val="100000"/>
              </a:lnSpc>
              <a:spcBef>
                <a:spcPct val="20000"/>
              </a:spcBef>
              <a:spcAft>
                <a:spcPct val="0"/>
              </a:spcAft>
              <a:buClr>
                <a:schemeClr val="tx2"/>
              </a:buClr>
              <a:buSzPct val="70000"/>
              <a:buFont typeface="Wingdings" pitchFamily="2" charset="2"/>
              <a:buChar char="l"/>
              <a:tabLst/>
              <a:defRPr/>
            </a:pPr>
            <a:r>
              <a:rPr kumimoji="0" lang="fr-FR" sz="2200" b="0" i="0" u="none" strike="noStrike" kern="0" cap="none" spc="0" normalizeH="0" baseline="0" noProof="0" dirty="0" smtClean="0">
                <a:ln>
                  <a:noFill/>
                </a:ln>
                <a:solidFill>
                  <a:schemeClr val="tx1"/>
                </a:solidFill>
                <a:effectLst/>
                <a:uLnTx/>
                <a:uFillTx/>
                <a:latin typeface="+mn-lt"/>
                <a:ea typeface="+mn-ea"/>
                <a:cs typeface="+mn-cs"/>
              </a:rPr>
              <a:t>Retour : </a:t>
            </a:r>
          </a:p>
          <a:p>
            <a:pPr marL="800100" lvl="1" indent="-342900" eaLnBrk="0" hangingPunct="0">
              <a:spcBef>
                <a:spcPct val="20000"/>
              </a:spcBef>
              <a:buClr>
                <a:schemeClr val="tx2"/>
              </a:buClr>
              <a:buSzPct val="70000"/>
              <a:buFont typeface="Wingdings" pitchFamily="2" charset="2"/>
              <a:buChar char="l"/>
            </a:pPr>
            <a:r>
              <a:rPr kumimoji="0" lang="fr-FR" sz="2200" b="0" i="0" u="none" strike="noStrike" kern="0" cap="none" spc="0" normalizeH="0" baseline="0" dirty="0" smtClean="0">
                <a:ln>
                  <a:noFill/>
                </a:ln>
                <a:solidFill>
                  <a:schemeClr val="tx1"/>
                </a:solidFill>
                <a:effectLst/>
                <a:uLnTx/>
                <a:uFillTx/>
                <a:latin typeface="+mn-lt"/>
                <a:ea typeface="+mn-ea"/>
                <a:cs typeface="+mn-cs"/>
              </a:rPr>
              <a:t>si </a:t>
            </a:r>
            <a:r>
              <a:rPr kumimoji="0" lang="fr-FR" sz="2200" b="0" i="0" u="none" strike="noStrike" kern="0" cap="none" spc="0" normalizeH="0" dirty="0" smtClean="0">
                <a:ln>
                  <a:noFill/>
                </a:ln>
                <a:solidFill>
                  <a:schemeClr val="tx1"/>
                </a:solidFill>
                <a:effectLst/>
                <a:uLnTx/>
                <a:uFillTx/>
                <a:latin typeface="+mn-lt"/>
                <a:ea typeface="+mn-ea"/>
                <a:cs typeface="+mn-cs"/>
              </a:rPr>
              <a:t>"return" est suivi d'une liste de valeurs séparées par des virgules, elles sont</a:t>
            </a:r>
            <a:r>
              <a:rPr kumimoji="0" lang="fr-FR" sz="2200" b="0" i="0" u="none" strike="noStrike" kern="0" cap="none" spc="0" normalizeH="0" baseline="0" noProof="0" dirty="0" smtClean="0">
                <a:ln>
                  <a:noFill/>
                </a:ln>
                <a:solidFill>
                  <a:schemeClr val="tx1"/>
                </a:solidFill>
                <a:effectLst/>
                <a:uLnTx/>
                <a:uFillTx/>
                <a:latin typeface="+mn-lt"/>
                <a:ea typeface="+mn-ea"/>
                <a:cs typeface="+mn-cs"/>
              </a:rPr>
              <a:t> empaquetées en </a:t>
            </a:r>
            <a:r>
              <a:rPr kumimoji="0" lang="fr-FR" sz="2200" b="0" i="0" u="none" strike="noStrike" kern="0" cap="none" spc="0" normalizeH="0" baseline="0" noProof="0" dirty="0" err="1" smtClean="0">
                <a:ln>
                  <a:noFill/>
                </a:ln>
                <a:solidFill>
                  <a:schemeClr val="tx1"/>
                </a:solidFill>
                <a:effectLst/>
                <a:uLnTx/>
                <a:uFillTx/>
                <a:latin typeface="+mn-lt"/>
                <a:ea typeface="+mn-ea"/>
                <a:cs typeface="+mn-cs"/>
              </a:rPr>
              <a:t>tuple</a:t>
            </a:r>
            <a:r>
              <a:rPr kumimoji="0" lang="fr-FR" sz="2200" b="0" i="0" u="none" strike="noStrike" kern="0" cap="none" spc="0" normalizeH="0" baseline="0" noProof="0" dirty="0" smtClean="0">
                <a:ln>
                  <a:noFill/>
                </a:ln>
                <a:solidFill>
                  <a:schemeClr val="tx1"/>
                </a:solidFill>
                <a:effectLst/>
                <a:uLnTx/>
                <a:uFillTx/>
                <a:latin typeface="+mn-lt"/>
                <a:ea typeface="+mn-ea"/>
                <a:cs typeface="+mn-cs"/>
              </a:rPr>
              <a:t>.</a:t>
            </a:r>
          </a:p>
          <a:p>
            <a:pPr marL="800100" lvl="1" indent="-342900" eaLnBrk="0" hangingPunct="0">
              <a:spcBef>
                <a:spcPct val="20000"/>
              </a:spcBef>
              <a:buClr>
                <a:schemeClr val="tx2"/>
              </a:buClr>
              <a:buSzPct val="70000"/>
              <a:buFont typeface="Wingdings" pitchFamily="2" charset="2"/>
              <a:buChar char="l"/>
            </a:pPr>
            <a:r>
              <a:rPr lang="fr-FR" sz="2200" kern="0" dirty="0" smtClean="0">
                <a:latin typeface="+mn-lt"/>
              </a:rPr>
              <a:t>en absence de "return", la fonction retourne "None".</a:t>
            </a:r>
          </a:p>
          <a:p>
            <a:pPr marL="800100" lvl="1" indent="-342900" eaLnBrk="0" hangingPunct="0">
              <a:spcBef>
                <a:spcPct val="20000"/>
              </a:spcBef>
              <a:buClr>
                <a:schemeClr val="tx2"/>
              </a:buClr>
              <a:buSzPct val="70000"/>
              <a:buFont typeface="Wingdings" pitchFamily="2" charset="2"/>
              <a:buChar char="l"/>
            </a:pPr>
            <a:endParaRPr kumimoji="0" lang="fr-FR" sz="22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tx2"/>
              </a:buClr>
              <a:buSzPct val="70000"/>
              <a:buFont typeface="Wingdings" pitchFamily="2" charset="2"/>
              <a:buChar char="l"/>
              <a:tabLst/>
              <a:defRPr/>
            </a:pPr>
            <a:r>
              <a:rPr kumimoji="0" lang="fr-FR" sz="2200" b="0" i="0" u="none" strike="noStrike" kern="0" cap="none" spc="0" normalizeH="0" baseline="0" noProof="0" dirty="0" smtClean="0">
                <a:ln>
                  <a:noFill/>
                </a:ln>
                <a:solidFill>
                  <a:schemeClr val="tx1"/>
                </a:solidFill>
                <a:effectLst/>
                <a:uLnTx/>
                <a:uFillTx/>
                <a:latin typeface="+mn-lt"/>
                <a:ea typeface="+mn-ea"/>
                <a:cs typeface="+mn-cs"/>
              </a:rPr>
              <a:t>Appel de fonction : les valeurs données entre</a:t>
            </a:r>
            <a:r>
              <a:rPr kumimoji="0" lang="fr-FR" sz="2200" b="0" i="0" u="none" strike="noStrike" kern="0" cap="none" spc="0" normalizeH="0" noProof="0" dirty="0" smtClean="0">
                <a:ln>
                  <a:noFill/>
                </a:ln>
                <a:solidFill>
                  <a:schemeClr val="tx1"/>
                </a:solidFill>
                <a:effectLst/>
                <a:uLnTx/>
                <a:uFillTx/>
                <a:latin typeface="+mn-lt"/>
                <a:ea typeface="+mn-ea"/>
                <a:cs typeface="+mn-cs"/>
              </a:rPr>
              <a:t> parenthèses </a:t>
            </a:r>
            <a:r>
              <a:rPr kumimoji="0" lang="fr-FR" sz="2200" b="0" i="0" u="none" strike="noStrike" kern="0" cap="none" spc="0" normalizeH="0" baseline="0" noProof="0" dirty="0" smtClean="0">
                <a:ln>
                  <a:noFill/>
                </a:ln>
                <a:solidFill>
                  <a:schemeClr val="tx1"/>
                </a:solidFill>
                <a:effectLst/>
                <a:uLnTx/>
                <a:uFillTx/>
                <a:latin typeface="+mn-lt"/>
                <a:ea typeface="+mn-ea"/>
                <a:cs typeface="+mn-cs"/>
              </a:rPr>
              <a:t>sont </a:t>
            </a:r>
            <a:r>
              <a:rPr kumimoji="0" lang="fr-FR" sz="2200" b="1" i="0" u="none" strike="noStrike" kern="0" cap="none" spc="0" normalizeH="0" baseline="0" noProof="0" dirty="0" smtClean="0">
                <a:ln>
                  <a:noFill/>
                </a:ln>
                <a:solidFill>
                  <a:schemeClr val="tx1"/>
                </a:solidFill>
                <a:effectLst/>
                <a:uLnTx/>
                <a:uFillTx/>
                <a:latin typeface="+mn-lt"/>
                <a:ea typeface="+mn-ea"/>
                <a:cs typeface="+mn-cs"/>
              </a:rPr>
              <a:t>affectées</a:t>
            </a:r>
            <a:r>
              <a:rPr kumimoji="0" lang="fr-FR" sz="2200" b="0" i="0" u="none" strike="noStrike" kern="0" cap="none" spc="0" normalizeH="0" baseline="0" noProof="0" dirty="0" smtClean="0">
                <a:ln>
                  <a:noFill/>
                </a:ln>
                <a:solidFill>
                  <a:schemeClr val="tx1"/>
                </a:solidFill>
                <a:effectLst/>
                <a:uLnTx/>
                <a:uFillTx/>
                <a:latin typeface="+mn-lt"/>
                <a:ea typeface="+mn-ea"/>
                <a:cs typeface="+mn-cs"/>
              </a:rPr>
              <a:t> aux arguments, dans l'ordre.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457200" y="204774"/>
            <a:ext cx="7043738" cy="1295400"/>
          </a:xfrm>
        </p:spPr>
        <p:txBody>
          <a:bodyPr anchor="t"/>
          <a:lstStyle/>
          <a:p>
            <a:r>
              <a:rPr lang="fr-FR" dirty="0" smtClean="0"/>
              <a:t>Opérateurs</a:t>
            </a:r>
          </a:p>
        </p:txBody>
      </p:sp>
      <p:sp>
        <p:nvSpPr>
          <p:cNvPr id="3" name="Espace réservé du contenu 2"/>
          <p:cNvSpPr>
            <a:spLocks noGrp="1"/>
          </p:cNvSpPr>
          <p:nvPr>
            <p:ph idx="1"/>
          </p:nvPr>
        </p:nvSpPr>
        <p:spPr>
          <a:xfrm>
            <a:off x="457200" y="1268760"/>
            <a:ext cx="8229600" cy="4862165"/>
          </a:xfrm>
        </p:spPr>
        <p:txBody>
          <a:bodyPr>
            <a:normAutofit/>
          </a:bodyPr>
          <a:lstStyle/>
          <a:p>
            <a:r>
              <a:rPr lang="fr-FR" dirty="0" smtClean="0"/>
              <a:t>Opérateurs</a:t>
            </a:r>
          </a:p>
          <a:p>
            <a:pPr>
              <a:buNone/>
            </a:pPr>
            <a:r>
              <a:rPr lang="fr-FR" dirty="0" smtClean="0"/>
              <a:t>    &amp; | ^ ~ &lt;&lt; &gt;&gt; </a:t>
            </a:r>
          </a:p>
          <a:p>
            <a:pPr>
              <a:buNone/>
            </a:pPr>
            <a:r>
              <a:rPr lang="fr-FR" dirty="0" smtClean="0"/>
              <a:t>    == != &lt; &gt; &lt;= &gt;= </a:t>
            </a:r>
          </a:p>
          <a:p>
            <a:pPr>
              <a:buNone/>
            </a:pPr>
            <a:r>
              <a:rPr lang="fr-FR" dirty="0" smtClean="0"/>
              <a:t>    + - * ** / // %</a:t>
            </a:r>
          </a:p>
          <a:p>
            <a:r>
              <a:rPr lang="fr-FR" dirty="0" smtClean="0"/>
              <a:t>Délimiteurs</a:t>
            </a:r>
          </a:p>
          <a:p>
            <a:pPr>
              <a:buNone/>
            </a:pPr>
            <a:r>
              <a:rPr lang="fr-FR" dirty="0" smtClean="0"/>
              <a:t>    ( ) [ ] { } </a:t>
            </a:r>
          </a:p>
          <a:p>
            <a:pPr>
              <a:buNone/>
            </a:pPr>
            <a:r>
              <a:rPr lang="fr-FR" dirty="0" smtClean="0"/>
              <a:t>    , : . ; @</a:t>
            </a:r>
          </a:p>
          <a:p>
            <a:pPr>
              <a:buNone/>
            </a:pPr>
            <a:r>
              <a:rPr lang="fr-FR" dirty="0" smtClean="0"/>
              <a:t>    = += -= *= /= //= %= &amp;= |= ^= &gt;&gt;= &lt;&lt;= **=</a:t>
            </a:r>
          </a:p>
          <a:p>
            <a:endParaRPr lang="fr-FR"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Résea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éseau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Réseau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Réseau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Réseau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Réseau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Réseau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Réseau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Réseau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Réseau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4835</TotalTime>
  <Words>1130</Words>
  <Application>Microsoft Office PowerPoint</Application>
  <PresentationFormat>Affichage à l'écran (4:3)</PresentationFormat>
  <Paragraphs>195</Paragraphs>
  <Slides>11</Slides>
  <Notes>11</Notes>
  <HiddenSlides>1</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Réseau</vt:lpstr>
      <vt:lpstr>Bases Python</vt:lpstr>
      <vt:lpstr>Historique</vt:lpstr>
      <vt:lpstr>Fiche d'identité</vt:lpstr>
      <vt:lpstr>Mise en page</vt:lpstr>
      <vt:lpstr>Variables</vt:lpstr>
      <vt:lpstr>Types de base</vt:lpstr>
      <vt:lpstr>Contrôle de flux</vt:lpstr>
      <vt:lpstr>Fonctions</vt:lpstr>
      <vt:lpstr>Opérateurs</vt:lpstr>
      <vt:lpstr>Bibliothèque standard</vt:lpstr>
      <vt:lpstr>Mots-clés</vt:lpstr>
    </vt:vector>
  </TitlesOfParts>
  <Company>CNRS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Cvs &amp; Subversion</dc:title>
  <dc:creator>David Chamont</dc:creator>
  <cp:lastModifiedBy>David Chamont</cp:lastModifiedBy>
  <cp:revision>327</cp:revision>
  <dcterms:created xsi:type="dcterms:W3CDTF">2007-10-24T08:45:24Z</dcterms:created>
  <dcterms:modified xsi:type="dcterms:W3CDTF">2011-09-20T06:54:57Z</dcterms:modified>
</cp:coreProperties>
</file>