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2" r:id="rId3"/>
    <p:sldId id="266" r:id="rId4"/>
    <p:sldId id="267" r:id="rId5"/>
    <p:sldId id="268" r:id="rId6"/>
    <p:sldId id="269" r:id="rId7"/>
    <p:sldId id="270" r:id="rId8"/>
    <p:sldId id="271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9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94E47-777E-4A47-9DE2-03D70E237286}" type="datetimeFigureOut">
              <a:rPr lang="fr-FR" smtClean="0"/>
              <a:pPr/>
              <a:t>02-04-2012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88871-5D82-4680-A92A-1EF80FD507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709DEF-86C4-4D8C-ABF6-BE1AC455F528}" type="datetimeFigureOut">
              <a:rPr lang="fr-FR" smtClean="0"/>
              <a:pPr/>
              <a:t>02-04-2012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85C20-FF1F-41A5-AD70-3B458642AC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85C20-FF1F-41A5-AD70-3B458642ACE2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dirty="0" smtClean="0"/>
              <a:t>Cliquez pour modifier le style du titre</a:t>
            </a:r>
            <a:endParaRPr kumimoji="0"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64BE9A59-1564-4EDF-99B2-98E3C5A561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algn="ctr"/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4BE9A59-1564-4EDF-99B2-98E3C5A561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mtClean="0"/>
              <a:t>Upgrade banc de test cosmique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mtClean="0"/>
              <a:t>19/03/2012</a:t>
            </a:r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404664"/>
            <a:ext cx="171868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260648"/>
            <a:ext cx="1872208" cy="90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260648"/>
            <a:ext cx="114034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2</a:t>
            </a:fld>
            <a:endParaRPr lang="fr-FR"/>
          </a:p>
        </p:txBody>
      </p:sp>
      <p:cxnSp>
        <p:nvCxnSpPr>
          <p:cNvPr id="13" name="Connecteur droit 12"/>
          <p:cNvCxnSpPr/>
          <p:nvPr/>
        </p:nvCxnSpPr>
        <p:spPr>
          <a:xfrm>
            <a:off x="1763688" y="2780928"/>
            <a:ext cx="0" cy="1008112"/>
          </a:xfrm>
          <a:prstGeom prst="line">
            <a:avLst/>
          </a:prstGeom>
          <a:ln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ccolade ouvrante 13"/>
          <p:cNvSpPr/>
          <p:nvPr/>
        </p:nvSpPr>
        <p:spPr>
          <a:xfrm>
            <a:off x="827584" y="2420888"/>
            <a:ext cx="216024" cy="172819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251520" y="3068960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smtClean="0"/>
              <a:t>N voies</a:t>
            </a:r>
            <a:endParaRPr lang="fr-FR" sz="1400"/>
          </a:p>
        </p:txBody>
      </p:sp>
      <p:sp>
        <p:nvSpPr>
          <p:cNvPr id="16" name="ZoneTexte 15"/>
          <p:cNvSpPr txBox="1"/>
          <p:nvPr/>
        </p:nvSpPr>
        <p:spPr>
          <a:xfrm>
            <a:off x="1115616" y="2132856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smtClean="0"/>
              <a:t>Signaux de capteurs</a:t>
            </a:r>
          </a:p>
          <a:p>
            <a:endParaRPr lang="fr-FR" sz="800" smtClean="0"/>
          </a:p>
          <a:p>
            <a:r>
              <a:rPr lang="fr-FR" sz="1200" smtClean="0"/>
              <a:t>(PM, </a:t>
            </a:r>
            <a:r>
              <a:rPr lang="fr-FR" sz="1200" err="1" smtClean="0"/>
              <a:t>SiPM</a:t>
            </a:r>
            <a:r>
              <a:rPr lang="fr-FR" sz="1200" smtClean="0"/>
              <a:t>,…)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956376" y="234888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mtClean="0"/>
              <a:t>Données</a:t>
            </a:r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483768" y="1916832"/>
            <a:ext cx="4248472" cy="30243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1187624" y="2636912"/>
            <a:ext cx="1296144" cy="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6732240" y="2564904"/>
            <a:ext cx="1296144" cy="0"/>
          </a:xfrm>
          <a:prstGeom prst="straightConnector1">
            <a:avLst/>
          </a:prstGeom>
          <a:ln w="4445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1187624" y="4005064"/>
            <a:ext cx="1296144" cy="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6732240" y="4509120"/>
            <a:ext cx="1296144" cy="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8028384" y="429309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mtClean="0"/>
              <a:t>Trigger</a:t>
            </a: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2483768" y="2420888"/>
            <a:ext cx="288032" cy="187220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3059832" y="1916832"/>
            <a:ext cx="2160240" cy="504056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Alimentation</a:t>
            </a:r>
            <a:endParaRPr lang="fr-FR">
              <a:ln w="317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796136" y="1916832"/>
            <a:ext cx="936104" cy="136815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>
                <a:solidFill>
                  <a:schemeClr val="tx1"/>
                </a:solidFill>
              </a:rPr>
              <a:t>DAQ</a:t>
            </a:r>
          </a:p>
          <a:p>
            <a:pPr algn="ctr"/>
            <a:r>
              <a:rPr lang="fr-FR" sz="1200" smtClean="0">
                <a:solidFill>
                  <a:schemeClr val="tx1"/>
                </a:solidFill>
              </a:rPr>
              <a:t>Gigabit </a:t>
            </a:r>
            <a:r>
              <a:rPr lang="fr-FR" sz="1200" err="1" smtClean="0">
                <a:solidFill>
                  <a:schemeClr val="tx1"/>
                </a:solidFill>
              </a:rPr>
              <a:t>Eth</a:t>
            </a:r>
            <a:endParaRPr lang="fr-FR" sz="1200" smtClean="0">
              <a:solidFill>
                <a:schemeClr val="tx1"/>
              </a:solidFill>
            </a:endParaRPr>
          </a:p>
          <a:p>
            <a:pPr algn="ctr"/>
            <a:r>
              <a:rPr lang="fr-FR" sz="1200" smtClean="0">
                <a:solidFill>
                  <a:schemeClr val="tx1"/>
                </a:solidFill>
              </a:rPr>
              <a:t>USB</a:t>
            </a:r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131840" y="2924944"/>
            <a:ext cx="1008112" cy="864096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smtClean="0">
                <a:solidFill>
                  <a:schemeClr val="tx1"/>
                </a:solidFill>
              </a:rPr>
              <a:t>Interface Capteur</a:t>
            </a:r>
            <a:endParaRPr lang="fr-FR" sz="160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644008" y="2924944"/>
            <a:ext cx="936104" cy="864096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smtClean="0">
                <a:solidFill>
                  <a:schemeClr val="tx1"/>
                </a:solidFill>
              </a:rPr>
              <a:t>Unité de contrôle</a:t>
            </a:r>
            <a:endParaRPr lang="fr-FR" sz="160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067944" y="3429000"/>
            <a:ext cx="576064" cy="216024"/>
          </a:xfrm>
          <a:prstGeom prst="rect">
            <a:avLst/>
          </a:prstGeom>
          <a:noFill/>
          <a:ln w="3175">
            <a:solidFill>
              <a:schemeClr val="tx1"/>
            </a:solidFill>
            <a:prstDash val="lgDashDotDot"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smtClean="0">
                <a:solidFill>
                  <a:schemeClr val="tx1"/>
                </a:solidFill>
              </a:rPr>
              <a:t>ADC</a:t>
            </a:r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627784" y="4581128"/>
            <a:ext cx="1584176" cy="36004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>
                <a:solidFill>
                  <a:schemeClr val="tx1"/>
                </a:solidFill>
              </a:rPr>
              <a:t>Calibration</a:t>
            </a:r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32" name="Connecteur droit 31"/>
          <p:cNvCxnSpPr/>
          <p:nvPr/>
        </p:nvCxnSpPr>
        <p:spPr>
          <a:xfrm>
            <a:off x="4139952" y="2996952"/>
            <a:ext cx="5040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>
            <a:off x="4139952" y="3717032"/>
            <a:ext cx="720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4499992" y="3717032"/>
            <a:ext cx="1440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necteur en angle 44"/>
          <p:cNvCxnSpPr>
            <a:stCxn id="26" idx="3"/>
            <a:endCxn id="24" idx="1"/>
          </p:cNvCxnSpPr>
          <p:nvPr/>
        </p:nvCxnSpPr>
        <p:spPr>
          <a:xfrm flipV="1">
            <a:off x="5580112" y="2600908"/>
            <a:ext cx="216024" cy="756084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necteur droit 46"/>
          <p:cNvCxnSpPr>
            <a:stCxn id="21" idx="3"/>
            <a:endCxn id="25" idx="1"/>
          </p:cNvCxnSpPr>
          <p:nvPr/>
        </p:nvCxnSpPr>
        <p:spPr>
          <a:xfrm>
            <a:off x="2771800" y="3356992"/>
            <a:ext cx="360040" cy="0"/>
          </a:xfrm>
          <a:prstGeom prst="line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necteur en angle 48"/>
          <p:cNvCxnSpPr/>
          <p:nvPr/>
        </p:nvCxnSpPr>
        <p:spPr>
          <a:xfrm rot="5400000">
            <a:off x="3689902" y="3519010"/>
            <a:ext cx="792088" cy="1332148"/>
          </a:xfrm>
          <a:prstGeom prst="bentConnector3">
            <a:avLst>
              <a:gd name="adj1" fmla="val 37053"/>
            </a:avLst>
          </a:pr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necteur en angle 51"/>
          <p:cNvCxnSpPr/>
          <p:nvPr/>
        </p:nvCxnSpPr>
        <p:spPr>
          <a:xfrm>
            <a:off x="5580112" y="3501008"/>
            <a:ext cx="1152128" cy="100811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4283968" y="4581128"/>
            <a:ext cx="288032" cy="36004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>
                <a:solidFill>
                  <a:schemeClr val="tx1"/>
                </a:solidFill>
              </a:rPr>
              <a:t>T</a:t>
            </a:r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55" name="Connecteur en angle 54"/>
          <p:cNvCxnSpPr>
            <a:endCxn id="54" idx="0"/>
          </p:cNvCxnSpPr>
          <p:nvPr/>
        </p:nvCxnSpPr>
        <p:spPr>
          <a:xfrm rot="5400000">
            <a:off x="4247964" y="3969060"/>
            <a:ext cx="792088" cy="432048"/>
          </a:xfrm>
          <a:prstGeom prst="bentConnector3">
            <a:avLst>
              <a:gd name="adj1" fmla="val 50000"/>
            </a:avLst>
          </a:prstGeom>
          <a:ln>
            <a:headEnd type="arrow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4716016" y="4581128"/>
            <a:ext cx="1080120" cy="36004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err="1" smtClean="0">
                <a:solidFill>
                  <a:schemeClr val="tx1"/>
                </a:solidFill>
              </a:rPr>
              <a:t>Sync</a:t>
            </a:r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67" name="Connecteur droit 66"/>
          <p:cNvCxnSpPr/>
          <p:nvPr/>
        </p:nvCxnSpPr>
        <p:spPr>
          <a:xfrm>
            <a:off x="5004048" y="3789040"/>
            <a:ext cx="0" cy="792088"/>
          </a:xfrm>
          <a:prstGeom prst="line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148064" y="4005064"/>
            <a:ext cx="792088" cy="360040"/>
          </a:xfrm>
          <a:prstGeom prst="rect">
            <a:avLst/>
          </a:prstGeom>
          <a:noFill/>
          <a:ln w="3175">
            <a:prstDash val="lgDashDot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smtClean="0">
                <a:solidFill>
                  <a:schemeClr val="tx1"/>
                </a:solidFill>
              </a:rPr>
              <a:t>Datation</a:t>
            </a:r>
            <a:endParaRPr lang="fr-FR" sz="1200">
              <a:solidFill>
                <a:schemeClr val="tx1"/>
              </a:solidFill>
            </a:endParaRPr>
          </a:p>
        </p:txBody>
      </p:sp>
      <p:cxnSp>
        <p:nvCxnSpPr>
          <p:cNvPr id="36" name="Connecteur droit 35"/>
          <p:cNvCxnSpPr/>
          <p:nvPr/>
        </p:nvCxnSpPr>
        <p:spPr>
          <a:xfrm>
            <a:off x="5508104" y="4365104"/>
            <a:ext cx="0" cy="216024"/>
          </a:xfrm>
          <a:prstGeom prst="line">
            <a:avLst/>
          </a:prstGeom>
          <a:ln>
            <a:prstDash val="lgDashDotDot"/>
            <a:headEnd type="arrow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>
            <a:off x="5364088" y="3789040"/>
            <a:ext cx="0" cy="216024"/>
          </a:xfrm>
          <a:prstGeom prst="line">
            <a:avLst/>
          </a:prstGeom>
          <a:ln>
            <a:prstDash val="lgDashDotDot"/>
            <a:head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flipV="1">
            <a:off x="4860032" y="4941168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4572000" y="5373216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err="1" smtClean="0"/>
              <a:t>Trig</a:t>
            </a:r>
            <a:endParaRPr lang="fr-FR" sz="1000" smtClean="0"/>
          </a:p>
          <a:p>
            <a:pPr algn="ctr"/>
            <a:r>
              <a:rPr lang="fr-FR" sz="1000" smtClean="0"/>
              <a:t>IN</a:t>
            </a:r>
            <a:endParaRPr lang="fr-FR" sz="1000"/>
          </a:p>
        </p:txBody>
      </p:sp>
      <p:cxnSp>
        <p:nvCxnSpPr>
          <p:cNvPr id="48" name="Connecteur droit avec flèche 47"/>
          <p:cNvCxnSpPr/>
          <p:nvPr/>
        </p:nvCxnSpPr>
        <p:spPr>
          <a:xfrm flipV="1">
            <a:off x="5220072" y="4941168"/>
            <a:ext cx="0" cy="432048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ZoneTexte 50"/>
          <p:cNvSpPr txBox="1"/>
          <p:nvPr/>
        </p:nvSpPr>
        <p:spPr>
          <a:xfrm>
            <a:off x="4932040" y="5373216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smtClean="0"/>
              <a:t>HOLD</a:t>
            </a:r>
            <a:endParaRPr lang="fr-FR" sz="1000"/>
          </a:p>
        </p:txBody>
      </p:sp>
      <p:cxnSp>
        <p:nvCxnSpPr>
          <p:cNvPr id="56" name="Connecteur droit avec flèche 55"/>
          <p:cNvCxnSpPr/>
          <p:nvPr/>
        </p:nvCxnSpPr>
        <p:spPr>
          <a:xfrm flipV="1">
            <a:off x="5724128" y="4941168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ZoneTexte 56"/>
          <p:cNvSpPr txBox="1"/>
          <p:nvPr/>
        </p:nvSpPr>
        <p:spPr>
          <a:xfrm>
            <a:off x="5436096" y="5373216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smtClean="0"/>
              <a:t>Reset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>
                <a:latin typeface="+mn-lt"/>
              </a:rPr>
              <a:t>Interface ROC</a:t>
            </a:r>
            <a:endParaRPr lang="fr-FR">
              <a:latin typeface="+mn-lt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83568" y="2420888"/>
            <a:ext cx="1872208" cy="2376264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fr-FR" sz="1600" smtClean="0">
                <a:solidFill>
                  <a:schemeClr val="tx1"/>
                </a:solidFill>
              </a:rPr>
              <a:t>ASIC</a:t>
            </a:r>
          </a:p>
          <a:p>
            <a:pPr>
              <a:lnSpc>
                <a:spcPct val="200000"/>
              </a:lnSpc>
            </a:pPr>
            <a:r>
              <a:rPr lang="fr-FR" sz="1600" smtClean="0">
                <a:solidFill>
                  <a:schemeClr val="tx1"/>
                </a:solidFill>
              </a:rPr>
              <a:t>ROC</a:t>
            </a:r>
            <a:endParaRPr lang="fr-FR" sz="1600">
              <a:solidFill>
                <a:schemeClr val="tx1"/>
              </a:solidFill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691680" y="2420888"/>
          <a:ext cx="887760" cy="237626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87760"/>
              </a:tblGrid>
              <a:tr h="264029">
                <a:tc>
                  <a:txBody>
                    <a:bodyPr/>
                    <a:lstStyle/>
                    <a:p>
                      <a:pPr algn="r"/>
                      <a:endParaRPr lang="fr-FR" sz="8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r"/>
                      <a:r>
                        <a:rPr lang="fr-FR" sz="800" smtClean="0">
                          <a:latin typeface="Courier" pitchFamily="49" charset="0"/>
                        </a:rPr>
                        <a:t>OUT_HG</a:t>
                      </a:r>
                      <a:endParaRPr lang="fr-FR" sz="8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r"/>
                      <a:r>
                        <a:rPr lang="fr-FR" sz="800" smtClean="0">
                          <a:latin typeface="Courier" pitchFamily="49" charset="0"/>
                        </a:rPr>
                        <a:t>OUT_LG</a:t>
                      </a:r>
                      <a:endParaRPr lang="fr-FR" sz="8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r"/>
                      <a:r>
                        <a:rPr lang="fr-FR" sz="800" smtClean="0">
                          <a:latin typeface="Courier" pitchFamily="49" charset="0"/>
                        </a:rPr>
                        <a:t>OUT_PROBE</a:t>
                      </a:r>
                      <a:endParaRPr lang="fr-FR" sz="8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r"/>
                      <a:endParaRPr lang="fr-FR" sz="8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r"/>
                      <a:endParaRPr lang="fr-FR" sz="8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r"/>
                      <a:r>
                        <a:rPr lang="fr-FR" sz="800" smtClean="0">
                          <a:latin typeface="Courier" pitchFamily="49" charset="0"/>
                        </a:rPr>
                        <a:t>Tr&lt;31..0&gt;</a:t>
                      </a:r>
                      <a:endParaRPr lang="fr-FR" sz="8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r"/>
                      <a:r>
                        <a:rPr lang="fr-FR" sz="800" smtClean="0">
                          <a:latin typeface="Courier" pitchFamily="49" charset="0"/>
                        </a:rPr>
                        <a:t>HitMux</a:t>
                      </a:r>
                      <a:endParaRPr lang="fr-FR" sz="8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r"/>
                      <a:r>
                        <a:rPr lang="fr-FR" sz="800" smtClean="0">
                          <a:latin typeface="Courier" pitchFamily="49" charset="0"/>
                        </a:rPr>
                        <a:t>OR32</a:t>
                      </a:r>
                      <a:endParaRPr lang="fr-FR" sz="800">
                        <a:latin typeface="Courier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004048" y="3861048"/>
            <a:ext cx="2232248" cy="2376264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200000"/>
              </a:lnSpc>
            </a:pPr>
            <a:r>
              <a:rPr lang="fr-FR" sz="1600" smtClean="0">
                <a:solidFill>
                  <a:schemeClr val="tx1"/>
                </a:solidFill>
              </a:rPr>
              <a:t>FPGA</a:t>
            </a:r>
            <a:endParaRPr lang="fr-FR" sz="1600">
              <a:solidFill>
                <a:schemeClr val="tx1"/>
              </a:solidFill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5004048" y="3861048"/>
          <a:ext cx="2232249" cy="1848203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92088"/>
                <a:gridCol w="696078"/>
                <a:gridCol w="744083"/>
              </a:tblGrid>
              <a:tr h="264029">
                <a:tc>
                  <a:txBody>
                    <a:bodyPr/>
                    <a:lstStyle/>
                    <a:p>
                      <a:pPr algn="l"/>
                      <a:r>
                        <a:rPr lang="fr-FR" sz="700" err="1" smtClean="0">
                          <a:latin typeface="Courier" pitchFamily="49" charset="0"/>
                        </a:rPr>
                        <a:t>Sample_clk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700" smtClean="0">
                          <a:latin typeface="Courier" pitchFamily="49" charset="0"/>
                        </a:rPr>
                        <a:t>OTR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700" smtClean="0">
                          <a:latin typeface="Courier" pitchFamily="49" charset="0"/>
                        </a:rPr>
                        <a:t>Data&lt;N..0&gt;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l"/>
                      <a:r>
                        <a:rPr lang="fr-FR" sz="700" smtClean="0">
                          <a:latin typeface="Courier" pitchFamily="49" charset="0"/>
                        </a:rPr>
                        <a:t>Tr&lt;31..0&gt;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l"/>
                      <a:r>
                        <a:rPr lang="fr-FR" sz="700" smtClean="0">
                          <a:latin typeface="Courier" pitchFamily="49" charset="0"/>
                        </a:rPr>
                        <a:t>HitMux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l"/>
                      <a:r>
                        <a:rPr lang="fr-FR" sz="700" smtClean="0">
                          <a:latin typeface="Courier" pitchFamily="49" charset="0"/>
                        </a:rPr>
                        <a:t>OR32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pPr algn="l"/>
                      <a:r>
                        <a:rPr lang="fr-FR" sz="700" err="1" smtClean="0">
                          <a:latin typeface="Courier" pitchFamily="49" charset="0"/>
                        </a:rPr>
                        <a:t>Serial_Data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4" name="Connecteur en angle 13"/>
          <p:cNvCxnSpPr/>
          <p:nvPr/>
        </p:nvCxnSpPr>
        <p:spPr>
          <a:xfrm>
            <a:off x="2555776" y="4221088"/>
            <a:ext cx="2448272" cy="504056"/>
          </a:xfrm>
          <a:prstGeom prst="bentConnector3">
            <a:avLst>
              <a:gd name="adj1" fmla="val 64628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en angle 14"/>
          <p:cNvCxnSpPr/>
          <p:nvPr/>
        </p:nvCxnSpPr>
        <p:spPr>
          <a:xfrm>
            <a:off x="2555776" y="4437112"/>
            <a:ext cx="2448272" cy="576064"/>
          </a:xfrm>
          <a:prstGeom prst="bentConnector3">
            <a:avLst>
              <a:gd name="adj1" fmla="val 56632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en angle 15"/>
          <p:cNvCxnSpPr/>
          <p:nvPr/>
        </p:nvCxnSpPr>
        <p:spPr>
          <a:xfrm>
            <a:off x="2555776" y="4653136"/>
            <a:ext cx="2448272" cy="64807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427984" y="1844824"/>
            <a:ext cx="1296144" cy="1656184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200000"/>
              </a:lnSpc>
            </a:pPr>
            <a:r>
              <a:rPr lang="fr-FR" sz="1200" smtClean="0">
                <a:solidFill>
                  <a:schemeClr val="tx1"/>
                </a:solidFill>
              </a:rPr>
              <a:t>ADC</a:t>
            </a:r>
            <a:endParaRPr lang="fr-FR" sz="1200">
              <a:solidFill>
                <a:schemeClr val="tx1"/>
              </a:solidFill>
            </a:endParaRPr>
          </a:p>
        </p:txBody>
      </p:sp>
      <p:cxnSp>
        <p:nvCxnSpPr>
          <p:cNvPr id="24" name="Connecteur en angle 23"/>
          <p:cNvCxnSpPr/>
          <p:nvPr/>
        </p:nvCxnSpPr>
        <p:spPr>
          <a:xfrm flipV="1">
            <a:off x="2555776" y="2060848"/>
            <a:ext cx="1872208" cy="72008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Connecteur en angle 24"/>
          <p:cNvCxnSpPr>
            <a:endCxn id="22" idx="1"/>
          </p:cNvCxnSpPr>
          <p:nvPr/>
        </p:nvCxnSpPr>
        <p:spPr>
          <a:xfrm flipV="1">
            <a:off x="2555776" y="2672916"/>
            <a:ext cx="1872208" cy="396044"/>
          </a:xfrm>
          <a:prstGeom prst="bentConnector3">
            <a:avLst>
              <a:gd name="adj1" fmla="val 63838"/>
            </a:avLst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4139952" y="2276872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3707904" y="2132856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err="1" smtClean="0">
                <a:latin typeface="Courier" pitchFamily="49" charset="0"/>
              </a:rPr>
              <a:t>Vref</a:t>
            </a:r>
            <a:endParaRPr lang="fr-FR" sz="800" smtClean="0">
              <a:latin typeface="Courier" pitchFamily="49" charset="0"/>
            </a:endParaRPr>
          </a:p>
          <a:p>
            <a:r>
              <a:rPr lang="fr-FR" sz="800" smtClean="0">
                <a:latin typeface="Courier" pitchFamily="49" charset="0"/>
              </a:rPr>
              <a:t>(1.8V)</a:t>
            </a:r>
            <a:endParaRPr lang="fr-FR" sz="800">
              <a:latin typeface="Courier" pitchFamily="49" charset="0"/>
            </a:endParaRPr>
          </a:p>
        </p:txBody>
      </p:sp>
      <p:cxnSp>
        <p:nvCxnSpPr>
          <p:cNvPr id="35" name="Connecteur en angle 34"/>
          <p:cNvCxnSpPr/>
          <p:nvPr/>
        </p:nvCxnSpPr>
        <p:spPr>
          <a:xfrm rot="16200000" flipH="1">
            <a:off x="5328084" y="2528900"/>
            <a:ext cx="1728192" cy="936104"/>
          </a:xfrm>
          <a:prstGeom prst="bentConnector3">
            <a:avLst>
              <a:gd name="adj1" fmla="val -265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Connecteur en angle 36"/>
          <p:cNvCxnSpPr/>
          <p:nvPr/>
        </p:nvCxnSpPr>
        <p:spPr>
          <a:xfrm rot="16200000" flipH="1">
            <a:off x="5220072" y="2852936"/>
            <a:ext cx="1512168" cy="504056"/>
          </a:xfrm>
          <a:prstGeom prst="bentConnector3">
            <a:avLst>
              <a:gd name="adj1" fmla="val 113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48" name="Tableau 47"/>
          <p:cNvGraphicFramePr>
            <a:graphicFrameLocks noGrp="1"/>
          </p:cNvGraphicFramePr>
          <p:nvPr/>
        </p:nvGraphicFramePr>
        <p:xfrm>
          <a:off x="5220072" y="1844824"/>
          <a:ext cx="576064" cy="79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6064"/>
              </a:tblGrid>
              <a:tr h="198022">
                <a:tc>
                  <a:txBody>
                    <a:bodyPr/>
                    <a:lstStyle/>
                    <a:p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198022">
                <a:tc>
                  <a:txBody>
                    <a:bodyPr/>
                    <a:lstStyle/>
                    <a:p>
                      <a:pPr algn="r"/>
                      <a:r>
                        <a:rPr lang="fr-FR" sz="700" smtClean="0">
                          <a:latin typeface="Courier" pitchFamily="49" charset="0"/>
                        </a:rPr>
                        <a:t>D&lt;N..0)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198022">
                <a:tc>
                  <a:txBody>
                    <a:bodyPr/>
                    <a:lstStyle/>
                    <a:p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198022">
                <a:tc>
                  <a:txBody>
                    <a:bodyPr/>
                    <a:lstStyle/>
                    <a:p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2" name="Connecteur en angle 51"/>
          <p:cNvCxnSpPr/>
          <p:nvPr/>
        </p:nvCxnSpPr>
        <p:spPr>
          <a:xfrm rot="16200000" flipV="1">
            <a:off x="4103948" y="3104964"/>
            <a:ext cx="936104" cy="864096"/>
          </a:xfrm>
          <a:prstGeom prst="bentConnector3">
            <a:avLst>
              <a:gd name="adj1" fmla="val 345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>
            <a:off x="4139952" y="306896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60" name="Tableau 59"/>
          <p:cNvGraphicFramePr>
            <a:graphicFrameLocks noGrp="1"/>
          </p:cNvGraphicFramePr>
          <p:nvPr/>
        </p:nvGraphicFramePr>
        <p:xfrm>
          <a:off x="4427984" y="1988840"/>
          <a:ext cx="504056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056"/>
              </a:tblGrid>
              <a:tr h="198022">
                <a:tc>
                  <a:txBody>
                    <a:bodyPr/>
                    <a:lstStyle/>
                    <a:p>
                      <a:pPr algn="l"/>
                      <a:r>
                        <a:rPr lang="fr-FR" sz="700" smtClean="0">
                          <a:latin typeface="Courier" pitchFamily="49" charset="0"/>
                        </a:rPr>
                        <a:t>VinA1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198022">
                <a:tc>
                  <a:txBody>
                    <a:bodyPr/>
                    <a:lstStyle/>
                    <a:p>
                      <a:r>
                        <a:rPr lang="fr-FR" sz="700" smtClean="0">
                          <a:latin typeface="Courier" pitchFamily="49" charset="0"/>
                        </a:rPr>
                        <a:t>VinB1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198022">
                <a:tc>
                  <a:txBody>
                    <a:bodyPr/>
                    <a:lstStyle/>
                    <a:p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198022">
                <a:tc>
                  <a:txBody>
                    <a:bodyPr/>
                    <a:lstStyle/>
                    <a:p>
                      <a:pPr algn="l"/>
                      <a:r>
                        <a:rPr lang="fr-FR" sz="700" smtClean="0">
                          <a:latin typeface="Courier" pitchFamily="49" charset="0"/>
                        </a:rPr>
                        <a:t>VinA2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198022">
                <a:tc>
                  <a:txBody>
                    <a:bodyPr/>
                    <a:lstStyle/>
                    <a:p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  <a:tr h="198022">
                <a:tc>
                  <a:txBody>
                    <a:bodyPr/>
                    <a:lstStyle/>
                    <a:p>
                      <a:r>
                        <a:rPr lang="fr-FR" sz="700" err="1" smtClean="0">
                          <a:latin typeface="Courier" pitchFamily="49" charset="0"/>
                        </a:rPr>
                        <a:t>clk</a:t>
                      </a:r>
                      <a:endParaRPr lang="fr-FR" sz="700">
                        <a:latin typeface="Courier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9" name="Connecteur en angle 28"/>
          <p:cNvCxnSpPr/>
          <p:nvPr/>
        </p:nvCxnSpPr>
        <p:spPr>
          <a:xfrm>
            <a:off x="1907704" y="4797152"/>
            <a:ext cx="3096344" cy="792088"/>
          </a:xfrm>
          <a:prstGeom prst="bentConnector3">
            <a:avLst>
              <a:gd name="adj1" fmla="val 321"/>
            </a:avLst>
          </a:prstGeom>
          <a:ln>
            <a:prstDash val="lgDash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Choix ADC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Contraintes</a:t>
            </a:r>
          </a:p>
          <a:p>
            <a:pPr lvl="1"/>
            <a:r>
              <a:rPr lang="fr-FR" smtClean="0"/>
              <a:t>1 chip EASIROC, 32 voies, </a:t>
            </a:r>
            <a:r>
              <a:rPr lang="fr-FR" err="1" smtClean="0"/>
              <a:t>acq</a:t>
            </a:r>
            <a:r>
              <a:rPr lang="fr-FR" smtClean="0"/>
              <a:t>. à 5kHz</a:t>
            </a:r>
          </a:p>
          <a:p>
            <a:pPr lvl="2"/>
            <a:r>
              <a:rPr lang="fr-FR" err="1" smtClean="0"/>
              <a:t>Fs</a:t>
            </a:r>
            <a:r>
              <a:rPr lang="fr-FR" smtClean="0"/>
              <a:t> = 32*5khz = 160kHz</a:t>
            </a:r>
          </a:p>
          <a:p>
            <a:pPr lvl="1"/>
            <a:r>
              <a:rPr lang="fr-FR" smtClean="0"/>
              <a:t>2 chip EASIROC, 64 voies</a:t>
            </a:r>
          </a:p>
          <a:p>
            <a:pPr lvl="2"/>
            <a:r>
              <a:rPr lang="fr-FR" err="1" smtClean="0"/>
              <a:t>Fs</a:t>
            </a:r>
            <a:r>
              <a:rPr lang="fr-FR" smtClean="0"/>
              <a:t> = 64*5kHz = 320kHz</a:t>
            </a:r>
          </a:p>
          <a:p>
            <a:pPr lvl="1"/>
            <a:r>
              <a:rPr lang="fr-FR" smtClean="0"/>
              <a:t>1 chip, vitesse max Read Out, 2 MHz ou 600kHz pour conso limitée</a:t>
            </a:r>
          </a:p>
          <a:p>
            <a:pPr lvl="2"/>
            <a:r>
              <a:rPr lang="fr-FR" err="1" smtClean="0"/>
              <a:t>Fs</a:t>
            </a:r>
            <a:r>
              <a:rPr lang="fr-FR" smtClean="0"/>
              <a:t> = 64MHz ou 19.2MHz / chip</a:t>
            </a:r>
          </a:p>
          <a:p>
            <a:pPr lvl="1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7544" y="1700808"/>
            <a:ext cx="8064896" cy="1944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Choix ADC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smtClean="0"/>
              <a:t>AD9220, utilisé sur EASIROC test </a:t>
            </a:r>
            <a:r>
              <a:rPr lang="fr-FR" err="1" smtClean="0"/>
              <a:t>board</a:t>
            </a:r>
            <a:endParaRPr lang="fr-FR" smtClean="0"/>
          </a:p>
          <a:p>
            <a:pPr lvl="1"/>
            <a:r>
              <a:rPr lang="fr-FR" smtClean="0"/>
              <a:t>1 voie</a:t>
            </a:r>
          </a:p>
          <a:p>
            <a:pPr lvl="1"/>
            <a:r>
              <a:rPr lang="fr-FR" err="1" smtClean="0"/>
              <a:t>Fs</a:t>
            </a:r>
            <a:r>
              <a:rPr lang="fr-FR" smtClean="0"/>
              <a:t> = 10 MHz</a:t>
            </a:r>
          </a:p>
          <a:p>
            <a:pPr lvl="1"/>
            <a:r>
              <a:rPr lang="fr-FR" smtClean="0"/>
              <a:t>Résolution 12 bits</a:t>
            </a:r>
          </a:p>
          <a:p>
            <a:pPr lvl="1"/>
            <a:r>
              <a:rPr lang="fr-FR" smtClean="0"/>
              <a:t>Sortie parallèle</a:t>
            </a:r>
          </a:p>
          <a:p>
            <a:pPr lvl="1"/>
            <a:r>
              <a:rPr lang="fr-FR" smtClean="0"/>
              <a:t>Puissance = 250mW</a:t>
            </a:r>
          </a:p>
          <a:p>
            <a:pPr lvl="1"/>
            <a:endParaRPr lang="fr-FR" smtClean="0"/>
          </a:p>
          <a:p>
            <a:r>
              <a:rPr lang="fr-FR" smtClean="0"/>
              <a:t>AD6659</a:t>
            </a:r>
          </a:p>
          <a:p>
            <a:pPr lvl="1"/>
            <a:r>
              <a:rPr lang="fr-FR" smtClean="0"/>
              <a:t>2 voies</a:t>
            </a:r>
          </a:p>
          <a:p>
            <a:pPr lvl="1"/>
            <a:r>
              <a:rPr lang="fr-FR" err="1" smtClean="0"/>
              <a:t>Fs</a:t>
            </a:r>
            <a:r>
              <a:rPr lang="fr-FR" smtClean="0"/>
              <a:t> = 80 MHz max (OK pour max RO speed 1 chip),  3 MHz min</a:t>
            </a:r>
          </a:p>
          <a:p>
            <a:pPr lvl="1"/>
            <a:r>
              <a:rPr lang="fr-FR" smtClean="0"/>
              <a:t>Résolution 12 bits</a:t>
            </a:r>
          </a:p>
          <a:p>
            <a:pPr lvl="1"/>
            <a:r>
              <a:rPr lang="fr-FR" smtClean="0"/>
              <a:t>Sortie parallèle</a:t>
            </a:r>
          </a:p>
          <a:p>
            <a:pPr lvl="1"/>
            <a:r>
              <a:rPr lang="fr-FR" smtClean="0"/>
              <a:t>Configuration SPI</a:t>
            </a:r>
          </a:p>
          <a:p>
            <a:pPr lvl="1"/>
            <a:r>
              <a:rPr lang="fr-FR" smtClean="0"/>
              <a:t>Puissance = ~250 mW (pour les 2 voies)</a:t>
            </a:r>
          </a:p>
          <a:p>
            <a:pPr lvl="1"/>
            <a:r>
              <a:rPr lang="fr-FR" smtClean="0"/>
              <a:t>Alimentation bloc analogique 1.8V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Interface DAQ GbE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6</a:t>
            </a:fld>
            <a:endParaRPr lang="fr-FR"/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2771800" y="1844824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2771800" y="1988840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2771800" y="2132856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2771800" y="2276872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2771800" y="2420888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>
            <a:off x="3563888" y="2060848"/>
            <a:ext cx="72008" cy="144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H="1">
            <a:off x="2771800" y="2780928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2771800" y="2996952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>
            <a:off x="2771800" y="3212976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H="1">
            <a:off x="2771800" y="3501008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H="1">
            <a:off x="2771800" y="3717032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H="1">
            <a:off x="3491880" y="3140968"/>
            <a:ext cx="72008" cy="144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7" name="Tableau 26"/>
          <p:cNvGraphicFramePr>
            <a:graphicFrameLocks noGrp="1"/>
          </p:cNvGraphicFramePr>
          <p:nvPr/>
        </p:nvGraphicFramePr>
        <p:xfrm>
          <a:off x="4211960" y="1772816"/>
          <a:ext cx="2776432" cy="4154796"/>
        </p:xfrm>
        <a:graphic>
          <a:graphicData uri="http://schemas.openxmlformats.org/drawingml/2006/table">
            <a:tbl>
              <a:tblPr/>
              <a:tblGrid>
                <a:gridCol w="694108"/>
                <a:gridCol w="694108"/>
                <a:gridCol w="694108"/>
                <a:gridCol w="694108"/>
              </a:tblGrid>
              <a:tr h="138822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Tx_EN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78087" marT="8676" marB="0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38822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Tx_ER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600" b="0" i="0" u="none" strike="noStrike">
                        <a:solidFill>
                          <a:srgbClr val="000000"/>
                        </a:solidFill>
                        <a:latin typeface="Courier"/>
                      </a:endParaRP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600" b="0" i="0" u="none" strike="noStrike">
                        <a:solidFill>
                          <a:srgbClr val="000000"/>
                        </a:solidFill>
                        <a:latin typeface="Courier"/>
                      </a:endParaRP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78087" marT="8676" marB="0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822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Tx_D&lt;7..0&gt;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600" b="0" i="0" u="none" strike="noStrike">
                        <a:solidFill>
                          <a:srgbClr val="000000"/>
                        </a:solidFill>
                        <a:latin typeface="Courier"/>
                      </a:endParaRP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600" b="0" i="0" u="none" strike="noStrike">
                        <a:solidFill>
                          <a:srgbClr val="000000"/>
                        </a:solidFill>
                        <a:latin typeface="Courier"/>
                      </a:endParaRP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MDI&lt;2..0&gt;</a:t>
                      </a:r>
                    </a:p>
                  </a:txBody>
                  <a:tcPr marL="8676" marR="78087" marT="8676" marB="0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822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GTx_clk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600" b="0" i="0" u="none" strike="noStrike">
                        <a:solidFill>
                          <a:srgbClr val="000000"/>
                        </a:solidFill>
                        <a:latin typeface="Courier"/>
                      </a:endParaRP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600" b="0" i="0" u="none" strike="noStrike">
                        <a:solidFill>
                          <a:srgbClr val="000000"/>
                        </a:solidFill>
                        <a:latin typeface="Courier"/>
                      </a:endParaRP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78087" marT="8676" marB="0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822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Tx_clk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600" b="0" i="0" u="none" strike="noStrike">
                        <a:solidFill>
                          <a:srgbClr val="000000"/>
                        </a:solidFill>
                        <a:latin typeface="Courier"/>
                      </a:endParaRP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600" b="0" i="0" u="none" strike="noStrike">
                        <a:solidFill>
                          <a:srgbClr val="000000"/>
                        </a:solidFill>
                        <a:latin typeface="Courier"/>
                      </a:endParaRP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78087" marT="8676" marB="0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8" gridSpan="2">
                  <a:txBody>
                    <a:bodyPr/>
                    <a:lstStyle/>
                    <a:p>
                      <a:pPr algn="ctr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MARVELL 88E1111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8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Rx_DV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Rx_ER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Rx_D&lt;7..0&gt;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Rx_clk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CRS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COL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S_clk+/-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500" b="0" i="0" u="none" strike="noStrike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8676" marR="8676" marT="86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500" b="0" i="0" u="none" strike="noStrike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8676" marR="8676" marT="86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LEDs&lt;5..0&gt;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S_in+/-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500" b="0" i="0" u="none" strike="noStrike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8676" marR="8676" marT="86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500" b="0" i="0" u="none" strike="noStrike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8676" marR="8676" marT="86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S_out+/-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500" b="0" i="0" u="none" strike="noStrike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8676" marR="8676" marT="86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500" b="0" i="0" u="none" strike="noStrike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8676" marR="8676" marT="86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6" marR="8676" marT="86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6" marR="8676" marT="86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6" marR="8676" marT="86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6" marR="8676" marT="86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791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CONFIG&lt;5..0&gt;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6" marR="8676" marT="86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6" marR="8676" marT="86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</a:p>
                  </a:txBody>
                  <a:tcPr marL="8676" marR="8676" marT="8676" marB="0" anchor="ctr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822"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Management </a:t>
                      </a:r>
                    </a:p>
                  </a:txBody>
                  <a:tcPr marL="8676" marR="8676" marT="8676" marB="0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8676" marT="867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ourier"/>
                        </a:rPr>
                        <a:t> </a:t>
                      </a:r>
                    </a:p>
                  </a:txBody>
                  <a:tcPr marL="8676" marR="78087" marT="8676" marB="0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8" name="Connecteur droit avec flèche 27"/>
          <p:cNvCxnSpPr/>
          <p:nvPr/>
        </p:nvCxnSpPr>
        <p:spPr>
          <a:xfrm flipH="1">
            <a:off x="2771800" y="3933056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Flèche gauche 28"/>
          <p:cNvSpPr/>
          <p:nvPr/>
        </p:nvSpPr>
        <p:spPr>
          <a:xfrm>
            <a:off x="2843808" y="4365104"/>
            <a:ext cx="1368152" cy="144016"/>
          </a:xfrm>
          <a:prstGeom prst="lef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gauche 29"/>
          <p:cNvSpPr/>
          <p:nvPr/>
        </p:nvSpPr>
        <p:spPr>
          <a:xfrm>
            <a:off x="2843808" y="4869160"/>
            <a:ext cx="1368152" cy="144016"/>
          </a:xfrm>
          <a:prstGeom prst="lef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 droite 30"/>
          <p:cNvSpPr/>
          <p:nvPr/>
        </p:nvSpPr>
        <p:spPr>
          <a:xfrm>
            <a:off x="2843808" y="4581128"/>
            <a:ext cx="1368152" cy="144016"/>
          </a:xfrm>
          <a:prstGeom prst="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Double flèche horizontale 31"/>
          <p:cNvSpPr/>
          <p:nvPr/>
        </p:nvSpPr>
        <p:spPr>
          <a:xfrm>
            <a:off x="7020272" y="1988840"/>
            <a:ext cx="1368152" cy="144016"/>
          </a:xfrm>
          <a:prstGeom prst="left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3" name="Connecteur droit 32"/>
          <p:cNvCxnSpPr/>
          <p:nvPr/>
        </p:nvCxnSpPr>
        <p:spPr>
          <a:xfrm flipH="1">
            <a:off x="7668344" y="1916832"/>
            <a:ext cx="144016" cy="288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>
            <a:off x="7020272" y="4437112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flipH="1">
            <a:off x="7812360" y="4365104"/>
            <a:ext cx="72008" cy="144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>
            <a:off x="2771800" y="5589240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/>
        </p:nvCxnSpPr>
        <p:spPr>
          <a:xfrm>
            <a:off x="2771800" y="5877272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251520" y="1916832"/>
            <a:ext cx="2448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mtClean="0"/>
              <a:t>I/O count</a:t>
            </a:r>
          </a:p>
          <a:p>
            <a:pPr>
              <a:buFont typeface="Arial" pitchFamily="34" charset="0"/>
              <a:buChar char="•"/>
            </a:pPr>
            <a:r>
              <a:rPr lang="fr-FR" smtClean="0"/>
              <a:t> ~30 S.E. I/Os</a:t>
            </a:r>
          </a:p>
          <a:p>
            <a:pPr>
              <a:buFont typeface="Arial" pitchFamily="34" charset="0"/>
              <a:buChar char="•"/>
            </a:pPr>
            <a:r>
              <a:rPr lang="fr-FR" smtClean="0"/>
              <a:t> 3 paires diff.</a:t>
            </a:r>
          </a:p>
          <a:p>
            <a:pPr>
              <a:buFont typeface="Arial" pitchFamily="34" charset="0"/>
              <a:buChar char="•"/>
            </a:pPr>
            <a:endParaRPr lang="fr-FR" smtClean="0"/>
          </a:p>
          <a:p>
            <a:endParaRPr lang="fr-FR" smtClean="0"/>
          </a:p>
        </p:txBody>
      </p:sp>
      <p:sp>
        <p:nvSpPr>
          <p:cNvPr id="40" name="ZoneTexte 39"/>
          <p:cNvSpPr txBox="1"/>
          <p:nvPr/>
        </p:nvSpPr>
        <p:spPr>
          <a:xfrm>
            <a:off x="2195736" y="2348880"/>
            <a:ext cx="3600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mtClean="0"/>
              <a:t>VERS</a:t>
            </a:r>
          </a:p>
          <a:p>
            <a:r>
              <a:rPr lang="fr-FR" smtClean="0"/>
              <a:t> FPGA</a:t>
            </a:r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Interface DAQ USB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7</a:t>
            </a:fld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3635896" y="1988840"/>
          <a:ext cx="3403600" cy="3897630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850900"/>
                <a:gridCol w="850900"/>
                <a:gridCol w="850900"/>
                <a:gridCol w="850900"/>
              </a:tblGrid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ADBUS&lt;7..0&gt;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BDBUS&lt;7..0&gt;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CDBUS&lt;7..0&gt;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rowSpan="6" gridSpan="2"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/>
                        <a:t>FTDI 4232H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6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/>
                        <a:t>USBdata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DDBUS&lt;7..0&gt;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/RESET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/>
                        <a:t>EEPROM Interface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/>
                        <a:t>EECS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/>
                        <a:t>EESK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/PWREN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/>
                        <a:t>EEDATA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/SUSPEND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OSCI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OSCO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/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cxnSp>
        <p:nvCxnSpPr>
          <p:cNvPr id="9" name="Connecteur droit avec flèche 8"/>
          <p:cNvCxnSpPr/>
          <p:nvPr/>
        </p:nvCxnSpPr>
        <p:spPr>
          <a:xfrm>
            <a:off x="2771800" y="2276872"/>
            <a:ext cx="86409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H="1">
            <a:off x="3203848" y="2204864"/>
            <a:ext cx="72008" cy="144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2771800" y="2636912"/>
            <a:ext cx="86409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H="1">
            <a:off x="3203848" y="2564904"/>
            <a:ext cx="72008" cy="144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2771800" y="2996952"/>
            <a:ext cx="86409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H="1">
            <a:off x="3203848" y="2924944"/>
            <a:ext cx="72008" cy="144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2771800" y="3356992"/>
            <a:ext cx="86409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3203848" y="3284984"/>
            <a:ext cx="72008" cy="144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2843808" y="4365104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H="1">
            <a:off x="2915816" y="522920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2915816" y="544522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V="1">
            <a:off x="4716016" y="587727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5508104" y="587727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4788024" y="6093296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mtClean="0"/>
              <a:t>12MHz</a:t>
            </a:r>
            <a:endParaRPr lang="fr-FR" sz="1200"/>
          </a:p>
        </p:txBody>
      </p:sp>
      <p:sp>
        <p:nvSpPr>
          <p:cNvPr id="28" name="Double flèche horizontale 27"/>
          <p:cNvSpPr/>
          <p:nvPr/>
        </p:nvSpPr>
        <p:spPr>
          <a:xfrm>
            <a:off x="7092280" y="3140968"/>
            <a:ext cx="1368152" cy="144016"/>
          </a:xfrm>
          <a:prstGeom prst="left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avec flèche 28"/>
          <p:cNvCxnSpPr/>
          <p:nvPr/>
        </p:nvCxnSpPr>
        <p:spPr>
          <a:xfrm>
            <a:off x="7092280" y="5301208"/>
            <a:ext cx="86409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7083896" y="4932784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7092280" y="5085184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251520" y="1916832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mtClean="0"/>
              <a:t>I/O count</a:t>
            </a:r>
          </a:p>
          <a:p>
            <a:pPr>
              <a:buFont typeface="Arial" pitchFamily="34" charset="0"/>
              <a:buChar char="•"/>
            </a:pPr>
            <a:r>
              <a:rPr lang="fr-FR" smtClean="0"/>
              <a:t> jusqu’à 35 I/Os</a:t>
            </a:r>
          </a:p>
          <a:p>
            <a:pPr>
              <a:buFont typeface="Arial" pitchFamily="34" charset="0"/>
              <a:buChar char="•"/>
            </a:pPr>
            <a:endParaRPr lang="fr-FR" smtClean="0"/>
          </a:p>
          <a:p>
            <a:endParaRPr lang="fr-FR" smtClean="0"/>
          </a:p>
        </p:txBody>
      </p:sp>
      <p:sp>
        <p:nvSpPr>
          <p:cNvPr id="33" name="ZoneTexte 32"/>
          <p:cNvSpPr txBox="1"/>
          <p:nvPr/>
        </p:nvSpPr>
        <p:spPr>
          <a:xfrm>
            <a:off x="2339752" y="2564904"/>
            <a:ext cx="3600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mtClean="0"/>
              <a:t>VERS</a:t>
            </a:r>
          </a:p>
          <a:p>
            <a:r>
              <a:rPr lang="fr-FR" smtClean="0"/>
              <a:t> FPGA</a:t>
            </a:r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 suivre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Etude du bloc de datage des évènements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24-02-2012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Julien Quarré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E9A59-1564-4EDF-99B2-98E3C5A561B0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Personnalisé 2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F00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1946</TotalTime>
  <Words>334</Words>
  <Application>Microsoft Office PowerPoint</Application>
  <PresentationFormat>Affichage à l'écran (4:3)</PresentationFormat>
  <Paragraphs>202</Paragraphs>
  <Slides>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Module</vt:lpstr>
      <vt:lpstr>Upgrade banc de test cosmique</vt:lpstr>
      <vt:lpstr>Diapositive 2</vt:lpstr>
      <vt:lpstr>Interface ROC</vt:lpstr>
      <vt:lpstr>Choix ADC</vt:lpstr>
      <vt:lpstr>Choix ADC</vt:lpstr>
      <vt:lpstr>Interface DAQ GbE</vt:lpstr>
      <vt:lpstr>Interface DAQ USB</vt:lpstr>
      <vt:lpstr>A suivre</vt:lpstr>
    </vt:vector>
  </TitlesOfParts>
  <Company>LLR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Upgrade banc de test cosmique</dc:title>
  <dc:creator>LLR</dc:creator>
  <cp:lastModifiedBy>LLR</cp:lastModifiedBy>
  <cp:revision>206</cp:revision>
  <dcterms:created xsi:type="dcterms:W3CDTF">2012-02-10T09:06:28Z</dcterms:created>
  <dcterms:modified xsi:type="dcterms:W3CDTF">2012-04-02T08:51:18Z</dcterms:modified>
</cp:coreProperties>
</file>